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76" r:id="rId3"/>
    <p:sldId id="277" r:id="rId4"/>
    <p:sldId id="278" r:id="rId5"/>
    <p:sldId id="279" r:id="rId6"/>
    <p:sldId id="264" r:id="rId7"/>
    <p:sldId id="260" r:id="rId8"/>
    <p:sldId id="280" r:id="rId9"/>
    <p:sldId id="259"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91" d="100"/>
          <a:sy n="91" d="100"/>
        </p:scale>
        <p:origin x="552" y="48"/>
      </p:cViewPr>
      <p:guideLst/>
    </p:cSldViewPr>
  </p:slideViewPr>
  <p:notesTextViewPr>
    <p:cViewPr>
      <p:scale>
        <a:sx n="1" d="1"/>
        <a:sy n="1" d="1"/>
      </p:scale>
      <p:origin x="0" y="0"/>
    </p:cViewPr>
  </p:notesTextViewPr>
  <p:notesViewPr>
    <p:cSldViewPr snapToGrid="0">
      <p:cViewPr varScale="1">
        <p:scale>
          <a:sx n="66" d="100"/>
          <a:sy n="66" d="100"/>
        </p:scale>
        <p:origin x="2571" y="51"/>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754048-CF47-417E-A692-9EAF45BB3882}" type="datetimeFigureOut">
              <a:rPr kumimoji="1" lang="ja-JP" altLang="en-US" smtClean="0"/>
              <a:t>2020/1/22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071235-1EF1-4E14-8268-CA40D6D79154}" type="slidenum">
              <a:rPr kumimoji="1" lang="ja-JP" altLang="en-US" smtClean="0"/>
              <a:t>‹#›</a:t>
            </a:fld>
            <a:endParaRPr kumimoji="1" lang="ja-JP" altLang="en-US"/>
          </a:p>
        </p:txBody>
      </p:sp>
    </p:spTree>
    <p:extLst>
      <p:ext uri="{BB962C8B-B14F-4D97-AF65-F5344CB8AC3E}">
        <p14:creationId xmlns:p14="http://schemas.microsoft.com/office/powerpoint/2010/main" val="5956866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1/22/2020</a:t>
            </a:fld>
            <a:endParaRPr lang="en-US" dirty="0"/>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B97396E-21F5-474A-B3C6-E314199112C5}" type="slidenum">
              <a:rPr kumimoji="1" lang="ja-JP" altLang="en-US" smtClean="0"/>
              <a:t>‹#›</a:t>
            </a:fld>
            <a:endParaRPr kumimoji="1" lang="ja-JP" altLang="en-US"/>
          </a:p>
        </p:txBody>
      </p:sp>
    </p:spTree>
    <p:extLst>
      <p:ext uri="{BB962C8B-B14F-4D97-AF65-F5344CB8AC3E}">
        <p14:creationId xmlns:p14="http://schemas.microsoft.com/office/powerpoint/2010/main" val="3150234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44C202F-B2B3-44D5-9005-0D10CCEFD1FF}" type="datetime1">
              <a:rPr kumimoji="1" lang="ja-JP" altLang="en-US" smtClean="0"/>
              <a:t>2020/1/22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B97396E-21F5-474A-B3C6-E314199112C5}" type="slidenum">
              <a:rPr kumimoji="1" lang="ja-JP" altLang="en-US" smtClean="0"/>
              <a:t>‹#›</a:t>
            </a:fld>
            <a:endParaRPr kumimoji="1" lang="ja-JP" altLang="en-US"/>
          </a:p>
        </p:txBody>
      </p:sp>
    </p:spTree>
    <p:extLst>
      <p:ext uri="{BB962C8B-B14F-4D97-AF65-F5344CB8AC3E}">
        <p14:creationId xmlns:p14="http://schemas.microsoft.com/office/powerpoint/2010/main" val="2395981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FAEF715-4782-4DE2-83E9-9114E0C9FAE5}" type="datetime1">
              <a:rPr kumimoji="1" lang="ja-JP" altLang="en-US" smtClean="0"/>
              <a:t>2020/1/22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B97396E-21F5-474A-B3C6-E314199112C5}" type="slidenum">
              <a:rPr kumimoji="1" lang="ja-JP" altLang="en-US" smtClean="0"/>
              <a:t>‹#›</a:t>
            </a:fld>
            <a:endParaRPr kumimoji="1" lang="ja-JP" altLang="en-US"/>
          </a:p>
        </p:txBody>
      </p:sp>
    </p:spTree>
    <p:extLst>
      <p:ext uri="{BB962C8B-B14F-4D97-AF65-F5344CB8AC3E}">
        <p14:creationId xmlns:p14="http://schemas.microsoft.com/office/powerpoint/2010/main" val="601729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90059" y="95125"/>
            <a:ext cx="8225291" cy="938702"/>
          </a:xfrm>
        </p:spPr>
        <p:txBody>
          <a:bodyPr>
            <a:normAutofit/>
          </a:bodyPr>
          <a:lstStyle>
            <a:lvl1pPr>
              <a:defRPr sz="2400">
                <a:latin typeface="ＭＳ Ｐゴシック" panose="020B0600070205080204" pitchFamily="50" charset="-128"/>
                <a:ea typeface="ＭＳ Ｐゴシック" panose="020B0600070205080204" pitchFamily="50" charset="-128"/>
              </a:defRPr>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290059" y="1213760"/>
            <a:ext cx="8558973" cy="4963203"/>
          </a:xfrm>
        </p:spPr>
        <p:txBody>
          <a:bodyPr/>
          <a:lstStyle>
            <a:lvl1pPr>
              <a:defRPr>
                <a:latin typeface="ＭＳ Ｐゴシック" panose="020B0600070205080204" pitchFamily="50" charset="-128"/>
                <a:ea typeface="ＭＳ Ｐゴシック" panose="020B0600070205080204" pitchFamily="50" charset="-128"/>
              </a:defRPr>
            </a:lvl1pPr>
            <a:lvl2pPr>
              <a:defRPr>
                <a:latin typeface="ＭＳ Ｐゴシック" panose="020B0600070205080204" pitchFamily="50" charset="-128"/>
                <a:ea typeface="ＭＳ Ｐゴシック" panose="020B0600070205080204" pitchFamily="50" charset="-128"/>
              </a:defRPr>
            </a:lvl2pPr>
            <a:lvl3pPr>
              <a:defRPr>
                <a:latin typeface="ＭＳ Ｐゴシック" panose="020B0600070205080204" pitchFamily="50" charset="-128"/>
                <a:ea typeface="ＭＳ Ｐゴシック" panose="020B0600070205080204" pitchFamily="50" charset="-128"/>
              </a:defRPr>
            </a:lvl3pPr>
            <a:lvl4pPr>
              <a:defRPr>
                <a:latin typeface="ＭＳ Ｐゴシック" panose="020B0600070205080204" pitchFamily="50" charset="-128"/>
                <a:ea typeface="ＭＳ Ｐゴシック" panose="020B0600070205080204" pitchFamily="50" charset="-128"/>
              </a:defRPr>
            </a:lvl4pPr>
            <a:lvl5pPr>
              <a:defRPr>
                <a:latin typeface="ＭＳ Ｐゴシック" panose="020B0600070205080204" pitchFamily="50" charset="-128"/>
                <a:ea typeface="ＭＳ Ｐゴシック" panose="020B0600070205080204" pitchFamily="50" charset="-128"/>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a:xfrm>
            <a:off x="294968" y="6356350"/>
            <a:ext cx="2057400" cy="365125"/>
          </a:xfrm>
        </p:spPr>
        <p:txBody>
          <a:bodyPr/>
          <a:lstStyle/>
          <a:p>
            <a:fld id="{C764DE79-268F-4C1A-8933-263129D2AF90}" type="datetimeFigureOut">
              <a:rPr lang="en-US" dirty="0"/>
              <a:t>1/22/2020</a:t>
            </a:fld>
            <a:endParaRPr lang="en-US" dirty="0"/>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6791632" y="6356350"/>
            <a:ext cx="2057400" cy="365125"/>
          </a:xfrm>
        </p:spPr>
        <p:txBody>
          <a:bodyPr/>
          <a:lstStyle/>
          <a:p>
            <a:fld id="{0B97396E-21F5-474A-B3C6-E314199112C5}" type="slidenum">
              <a:rPr lang="ja-JP" altLang="en-US" smtClean="0"/>
              <a:pPr/>
              <a:t>‹#›</a:t>
            </a:fld>
            <a:endParaRPr lang="ja-JP" altLang="en-US"/>
          </a:p>
        </p:txBody>
      </p:sp>
      <p:cxnSp>
        <p:nvCxnSpPr>
          <p:cNvPr id="8" name="直線コネクタ 7">
            <a:extLst>
              <a:ext uri="{FF2B5EF4-FFF2-40B4-BE49-F238E27FC236}">
                <a16:creationId xmlns:a16="http://schemas.microsoft.com/office/drawing/2014/main" id="{8ECC87FD-C145-45F7-999E-AEBB5CA59BB6}"/>
              </a:ext>
            </a:extLst>
          </p:cNvPr>
          <p:cNvCxnSpPr>
            <a:cxnSpLocks/>
          </p:cNvCxnSpPr>
          <p:nvPr userDrawn="1"/>
        </p:nvCxnSpPr>
        <p:spPr>
          <a:xfrm>
            <a:off x="290060" y="1033827"/>
            <a:ext cx="8558973" cy="0"/>
          </a:xfrm>
          <a:prstGeom prst="line">
            <a:avLst/>
          </a:prstGeom>
          <a:ln w="9525"/>
        </p:spPr>
        <p:style>
          <a:lnRef idx="1">
            <a:schemeClr val="accent1"/>
          </a:lnRef>
          <a:fillRef idx="0">
            <a:schemeClr val="accent1"/>
          </a:fillRef>
          <a:effectRef idx="0">
            <a:schemeClr val="accent1"/>
          </a:effectRef>
          <a:fontRef idx="minor">
            <a:schemeClr val="tx1"/>
          </a:fontRef>
        </p:style>
      </p:cxnSp>
      <p:pic>
        <p:nvPicPr>
          <p:cNvPr id="9" name="図 8" descr="logo_yoko">
            <a:extLst>
              <a:ext uri="{FF2B5EF4-FFF2-40B4-BE49-F238E27FC236}">
                <a16:creationId xmlns:a16="http://schemas.microsoft.com/office/drawing/2014/main" id="{7D56130F-1E94-4976-9E37-1D8F3304842C}"/>
              </a:ext>
            </a:extLst>
          </p:cNvPr>
          <p:cNvPicPr>
            <a:picLocks noGrp="1" noChangeAspect="1"/>
          </p:cNvPicPr>
          <p:nvPr isPhoto="1" userDrawn="1"/>
        </p:nvPicPr>
        <p:blipFill>
          <a:blip r:embed="rId2">
            <a:lum/>
            <a:extLst>
              <a:ext uri="{28A0092B-C50C-407E-A947-70E740481C1C}">
                <a14:useLocalDpi xmlns:a14="http://schemas.microsoft.com/office/drawing/2010/main" val="0"/>
              </a:ext>
            </a:extLst>
          </a:blip>
          <a:stretch>
            <a:fillRect/>
          </a:stretch>
        </p:blipFill>
        <p:spPr>
          <a:xfrm>
            <a:off x="6308529" y="346309"/>
            <a:ext cx="2520000" cy="442986"/>
          </a:xfrm>
          <a:prstGeom prst="rect">
            <a:avLst/>
          </a:prstGeom>
        </p:spPr>
      </p:pic>
    </p:spTree>
    <p:extLst>
      <p:ext uri="{BB962C8B-B14F-4D97-AF65-F5344CB8AC3E}">
        <p14:creationId xmlns:p14="http://schemas.microsoft.com/office/powerpoint/2010/main" val="3297225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443B6D0-90A5-4333-9D2C-69A0C5351A18}" type="datetime1">
              <a:rPr kumimoji="1" lang="ja-JP" altLang="en-US" smtClean="0"/>
              <a:t>2020/1/22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B97396E-21F5-474A-B3C6-E314199112C5}" type="slidenum">
              <a:rPr kumimoji="1" lang="ja-JP" altLang="en-US" smtClean="0"/>
              <a:t>‹#›</a:t>
            </a:fld>
            <a:endParaRPr kumimoji="1" lang="ja-JP" altLang="en-US"/>
          </a:p>
        </p:txBody>
      </p:sp>
    </p:spTree>
    <p:extLst>
      <p:ext uri="{BB962C8B-B14F-4D97-AF65-F5344CB8AC3E}">
        <p14:creationId xmlns:p14="http://schemas.microsoft.com/office/powerpoint/2010/main" val="4205276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9BA8816-8481-40CF-8C48-5339581B579F}" type="datetime1">
              <a:rPr kumimoji="1" lang="ja-JP" altLang="en-US" smtClean="0"/>
              <a:t>2020/1/22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B97396E-21F5-474A-B3C6-E314199112C5}" type="slidenum">
              <a:rPr kumimoji="1" lang="ja-JP" altLang="en-US" smtClean="0"/>
              <a:t>‹#›</a:t>
            </a:fld>
            <a:endParaRPr kumimoji="1" lang="ja-JP" altLang="en-US"/>
          </a:p>
        </p:txBody>
      </p:sp>
    </p:spTree>
    <p:extLst>
      <p:ext uri="{BB962C8B-B14F-4D97-AF65-F5344CB8AC3E}">
        <p14:creationId xmlns:p14="http://schemas.microsoft.com/office/powerpoint/2010/main" val="1146155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1EC34F2-712D-47D8-ACCB-7E4DFDC398C8}" type="datetime1">
              <a:rPr kumimoji="1" lang="ja-JP" altLang="en-US" smtClean="0"/>
              <a:t>2020/1/22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B97396E-21F5-474A-B3C6-E314199112C5}" type="slidenum">
              <a:rPr kumimoji="1" lang="ja-JP" altLang="en-US" smtClean="0"/>
              <a:t>‹#›</a:t>
            </a:fld>
            <a:endParaRPr kumimoji="1" lang="ja-JP" altLang="en-US"/>
          </a:p>
        </p:txBody>
      </p:sp>
    </p:spTree>
    <p:extLst>
      <p:ext uri="{BB962C8B-B14F-4D97-AF65-F5344CB8AC3E}">
        <p14:creationId xmlns:p14="http://schemas.microsoft.com/office/powerpoint/2010/main" val="2885447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4D0A1FB-C029-4112-8140-1F1279BA31AE}" type="datetime1">
              <a:rPr kumimoji="1" lang="ja-JP" altLang="en-US" smtClean="0"/>
              <a:t>2020/1/22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B97396E-21F5-474A-B3C6-E314199112C5}" type="slidenum">
              <a:rPr kumimoji="1" lang="ja-JP" altLang="en-US" smtClean="0"/>
              <a:t>‹#›</a:t>
            </a:fld>
            <a:endParaRPr kumimoji="1" lang="ja-JP" altLang="en-US"/>
          </a:p>
        </p:txBody>
      </p:sp>
    </p:spTree>
    <p:extLst>
      <p:ext uri="{BB962C8B-B14F-4D97-AF65-F5344CB8AC3E}">
        <p14:creationId xmlns:p14="http://schemas.microsoft.com/office/powerpoint/2010/main" val="2831905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D3BED5-7240-4370-BD46-80BFD9DBA987}" type="datetime1">
              <a:rPr kumimoji="1" lang="ja-JP" altLang="en-US" smtClean="0"/>
              <a:t>2020/1/22</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B97396E-21F5-474A-B3C6-E314199112C5}" type="slidenum">
              <a:rPr kumimoji="1" lang="ja-JP" altLang="en-US" smtClean="0"/>
              <a:t>‹#›</a:t>
            </a:fld>
            <a:endParaRPr kumimoji="1" lang="ja-JP" altLang="en-US"/>
          </a:p>
        </p:txBody>
      </p:sp>
      <p:pic>
        <p:nvPicPr>
          <p:cNvPr id="5" name="図 4" descr="logo_yoko">
            <a:extLst>
              <a:ext uri="{FF2B5EF4-FFF2-40B4-BE49-F238E27FC236}">
                <a16:creationId xmlns:a16="http://schemas.microsoft.com/office/drawing/2014/main" id="{247465F4-964D-4AB6-BBEA-6FB9CE9BB4C4}"/>
              </a:ext>
            </a:extLst>
          </p:cNvPr>
          <p:cNvPicPr>
            <a:picLocks noGrp="1" noChangeAspect="1"/>
          </p:cNvPicPr>
          <p:nvPr isPhoto="1" userDrawn="1"/>
        </p:nvPicPr>
        <p:blipFill>
          <a:blip r:embed="rId2">
            <a:lum/>
            <a:extLst>
              <a:ext uri="{28A0092B-C50C-407E-A947-70E740481C1C}">
                <a14:useLocalDpi xmlns:a14="http://schemas.microsoft.com/office/drawing/2010/main" val="0"/>
              </a:ext>
            </a:extLst>
          </a:blip>
          <a:stretch>
            <a:fillRect/>
          </a:stretch>
        </p:blipFill>
        <p:spPr>
          <a:xfrm>
            <a:off x="345056" y="6181475"/>
            <a:ext cx="2304000" cy="540000"/>
          </a:xfrm>
          <a:prstGeom prst="rect">
            <a:avLst/>
          </a:prstGeom>
        </p:spPr>
      </p:pic>
    </p:spTree>
    <p:extLst>
      <p:ext uri="{BB962C8B-B14F-4D97-AF65-F5344CB8AC3E}">
        <p14:creationId xmlns:p14="http://schemas.microsoft.com/office/powerpoint/2010/main" val="157844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2D5BBD9-54EA-4A22-8942-B355EFF55FFB}" type="datetime1">
              <a:rPr kumimoji="1" lang="ja-JP" altLang="en-US" smtClean="0"/>
              <a:t>2020/1/22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B97396E-21F5-474A-B3C6-E314199112C5}" type="slidenum">
              <a:rPr kumimoji="1" lang="ja-JP" altLang="en-US" smtClean="0"/>
              <a:t>‹#›</a:t>
            </a:fld>
            <a:endParaRPr kumimoji="1" lang="ja-JP" altLang="en-US"/>
          </a:p>
        </p:txBody>
      </p:sp>
    </p:spTree>
    <p:extLst>
      <p:ext uri="{BB962C8B-B14F-4D97-AF65-F5344CB8AC3E}">
        <p14:creationId xmlns:p14="http://schemas.microsoft.com/office/powerpoint/2010/main" val="1147917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48C10A9-038C-4537-800E-334262C14D98}" type="datetime1">
              <a:rPr kumimoji="1" lang="ja-JP" altLang="en-US" smtClean="0"/>
              <a:t>2020/1/22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B97396E-21F5-474A-B3C6-E314199112C5}" type="slidenum">
              <a:rPr kumimoji="1" lang="ja-JP" altLang="en-US" smtClean="0"/>
              <a:t>‹#›</a:t>
            </a:fld>
            <a:endParaRPr kumimoji="1" lang="ja-JP" altLang="en-US"/>
          </a:p>
        </p:txBody>
      </p:sp>
    </p:spTree>
    <p:extLst>
      <p:ext uri="{BB962C8B-B14F-4D97-AF65-F5344CB8AC3E}">
        <p14:creationId xmlns:p14="http://schemas.microsoft.com/office/powerpoint/2010/main" val="2130660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1/22/2020</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97396E-21F5-474A-B3C6-E314199112C5}" type="slidenum">
              <a:rPr kumimoji="1" lang="ja-JP" altLang="en-US" smtClean="0"/>
              <a:t>‹#›</a:t>
            </a:fld>
            <a:endParaRPr kumimoji="1" lang="ja-JP" altLang="en-US" dirty="0"/>
          </a:p>
        </p:txBody>
      </p:sp>
    </p:spTree>
    <p:extLst>
      <p:ext uri="{BB962C8B-B14F-4D97-AF65-F5344CB8AC3E}">
        <p14:creationId xmlns:p14="http://schemas.microsoft.com/office/powerpoint/2010/main" val="7501297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B07C16AB-68FB-4DE8-8234-F9DC270C8A95}"/>
              </a:ext>
            </a:extLst>
          </p:cNvPr>
          <p:cNvSpPr/>
          <p:nvPr/>
        </p:nvSpPr>
        <p:spPr>
          <a:xfrm>
            <a:off x="317577" y="1823050"/>
            <a:ext cx="8470520" cy="173678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 name="四角形: 角を丸くする 2">
            <a:extLst>
              <a:ext uri="{FF2B5EF4-FFF2-40B4-BE49-F238E27FC236}">
                <a16:creationId xmlns:a16="http://schemas.microsoft.com/office/drawing/2014/main" id="{E4F8693D-93B7-413E-BE11-F4DE4FEA508E}"/>
              </a:ext>
            </a:extLst>
          </p:cNvPr>
          <p:cNvSpPr/>
          <p:nvPr/>
        </p:nvSpPr>
        <p:spPr>
          <a:xfrm>
            <a:off x="1354347" y="1712217"/>
            <a:ext cx="5264989" cy="202751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latin typeface="ＭＳ Ｐゴシック" panose="020B0600070205080204" pitchFamily="50" charset="-128"/>
              <a:ea typeface="ＭＳ Ｐゴシック" panose="020B0600070205080204" pitchFamily="50" charset="-128"/>
            </a:endParaRPr>
          </a:p>
        </p:txBody>
      </p:sp>
      <p:sp>
        <p:nvSpPr>
          <p:cNvPr id="5" name="テキスト ボックス 4">
            <a:extLst>
              <a:ext uri="{FF2B5EF4-FFF2-40B4-BE49-F238E27FC236}">
                <a16:creationId xmlns:a16="http://schemas.microsoft.com/office/drawing/2014/main" id="{A78D8894-CB2B-44F8-81DF-83222B96F6A5}"/>
              </a:ext>
            </a:extLst>
          </p:cNvPr>
          <p:cNvSpPr txBox="1"/>
          <p:nvPr/>
        </p:nvSpPr>
        <p:spPr>
          <a:xfrm>
            <a:off x="300041" y="443677"/>
            <a:ext cx="4428227" cy="400110"/>
          </a:xfrm>
          <a:prstGeom prst="rect">
            <a:avLst/>
          </a:prstGeom>
          <a:noFill/>
        </p:spPr>
        <p:txBody>
          <a:bodyPr wrap="square" rtlCol="0" anchor="ctr">
            <a:spAutoFit/>
          </a:bodyPr>
          <a:lstStyle/>
          <a:p>
            <a:r>
              <a:rPr lang="ja-JP" altLang="en-US" sz="2000" dirty="0">
                <a:latin typeface="ＭＳ Ｐゴシック" panose="020B0600070205080204" pitchFamily="50" charset="-128"/>
                <a:ea typeface="ＭＳ Ｐゴシック" panose="020B0600070205080204" pitchFamily="50" charset="-128"/>
              </a:rPr>
              <a:t>株式会社●●●●　御中</a:t>
            </a:r>
          </a:p>
        </p:txBody>
      </p:sp>
      <p:sp>
        <p:nvSpPr>
          <p:cNvPr id="8" name="テキスト ボックス 7">
            <a:extLst>
              <a:ext uri="{FF2B5EF4-FFF2-40B4-BE49-F238E27FC236}">
                <a16:creationId xmlns:a16="http://schemas.microsoft.com/office/drawing/2014/main" id="{F0790CFE-6E7B-4FBF-B20B-B2F3BBA5BA34}"/>
              </a:ext>
            </a:extLst>
          </p:cNvPr>
          <p:cNvSpPr txBox="1"/>
          <p:nvPr/>
        </p:nvSpPr>
        <p:spPr>
          <a:xfrm>
            <a:off x="267192" y="5315866"/>
            <a:ext cx="5264989" cy="338554"/>
          </a:xfrm>
          <a:prstGeom prst="rect">
            <a:avLst/>
          </a:prstGeom>
          <a:noFill/>
        </p:spPr>
        <p:txBody>
          <a:bodyPr wrap="square" rtlCol="0" anchor="ctr">
            <a:spAutoFit/>
          </a:bodyPr>
          <a:lstStyle/>
          <a:p>
            <a:r>
              <a:rPr lang="ja-JP" altLang="en-US" sz="1600" dirty="0">
                <a:latin typeface="ＭＳ Ｐゴシック" panose="020B0600070205080204" pitchFamily="50" charset="-128"/>
                <a:ea typeface="ＭＳ Ｐゴシック" panose="020B0600070205080204" pitchFamily="50" charset="-128"/>
              </a:rPr>
              <a:t>ディレクション・プライベート・エクイティ株式会社</a:t>
            </a:r>
          </a:p>
        </p:txBody>
      </p:sp>
      <p:pic>
        <p:nvPicPr>
          <p:cNvPr id="12" name="図 11" descr="logo_yoko">
            <a:extLst>
              <a:ext uri="{FF2B5EF4-FFF2-40B4-BE49-F238E27FC236}">
                <a16:creationId xmlns:a16="http://schemas.microsoft.com/office/drawing/2014/main" id="{BD9B911E-79D5-46C8-83F1-B6DD4C4A9E58}"/>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6046587" y="346309"/>
            <a:ext cx="2867110" cy="504000"/>
          </a:xfrm>
          <a:prstGeom prst="rect">
            <a:avLst/>
          </a:prstGeom>
        </p:spPr>
      </p:pic>
      <p:sp>
        <p:nvSpPr>
          <p:cNvPr id="10" name="テキスト ボックス 9">
            <a:extLst>
              <a:ext uri="{FF2B5EF4-FFF2-40B4-BE49-F238E27FC236}">
                <a16:creationId xmlns:a16="http://schemas.microsoft.com/office/drawing/2014/main" id="{C0588F44-7DF0-4383-B81A-65B4FCEB1280}"/>
              </a:ext>
            </a:extLst>
          </p:cNvPr>
          <p:cNvSpPr txBox="1"/>
          <p:nvPr/>
        </p:nvSpPr>
        <p:spPr>
          <a:xfrm>
            <a:off x="300039" y="4887420"/>
            <a:ext cx="5264989" cy="338554"/>
          </a:xfrm>
          <a:prstGeom prst="rect">
            <a:avLst/>
          </a:prstGeom>
          <a:noFill/>
        </p:spPr>
        <p:txBody>
          <a:bodyPr wrap="square" rtlCol="0" anchor="ctr">
            <a:spAutoFit/>
          </a:bodyPr>
          <a:lstStyle/>
          <a:p>
            <a:r>
              <a:rPr lang="en-US" altLang="ja-JP" sz="1600" dirty="0">
                <a:latin typeface="ＭＳ Ｐゴシック" panose="020B0600070205080204" pitchFamily="50" charset="-128"/>
                <a:ea typeface="ＭＳ Ｐゴシック" panose="020B0600070205080204" pitchFamily="50" charset="-128"/>
              </a:rPr>
              <a:t>2020</a:t>
            </a:r>
            <a:r>
              <a:rPr lang="ja-JP" altLang="en-US" sz="1600" dirty="0">
                <a:latin typeface="ＭＳ Ｐゴシック" panose="020B0600070205080204" pitchFamily="50" charset="-128"/>
                <a:ea typeface="ＭＳ Ｐゴシック" panose="020B0600070205080204" pitchFamily="50" charset="-128"/>
              </a:rPr>
              <a:t>年●月●日</a:t>
            </a:r>
          </a:p>
        </p:txBody>
      </p:sp>
      <p:sp>
        <p:nvSpPr>
          <p:cNvPr id="9" name="テキスト ボックス 8">
            <a:extLst>
              <a:ext uri="{FF2B5EF4-FFF2-40B4-BE49-F238E27FC236}">
                <a16:creationId xmlns:a16="http://schemas.microsoft.com/office/drawing/2014/main" id="{C2773C04-58EB-4BBD-8879-54D0C3E10CE4}"/>
              </a:ext>
            </a:extLst>
          </p:cNvPr>
          <p:cNvSpPr txBox="1"/>
          <p:nvPr/>
        </p:nvSpPr>
        <p:spPr>
          <a:xfrm rot="19754579">
            <a:off x="850175" y="2683958"/>
            <a:ext cx="7105058" cy="1862048"/>
          </a:xfrm>
          <a:prstGeom prst="rect">
            <a:avLst/>
          </a:prstGeom>
          <a:noFill/>
        </p:spPr>
        <p:txBody>
          <a:bodyPr wrap="square" rtlCol="0">
            <a:spAutoFit/>
          </a:bodyPr>
          <a:lstStyle/>
          <a:p>
            <a:pPr algn="ctr"/>
            <a:r>
              <a:rPr kumimoji="1" lang="en-US" altLang="ja-JP" sz="11500" dirty="0">
                <a:solidFill>
                  <a:schemeClr val="bg1">
                    <a:lumMod val="65000"/>
                  </a:schemeClr>
                </a:solidFill>
              </a:rPr>
              <a:t>Sample</a:t>
            </a:r>
            <a:endParaRPr kumimoji="1" lang="ja-JP" altLang="en-US" sz="11500" dirty="0">
              <a:solidFill>
                <a:schemeClr val="bg1">
                  <a:lumMod val="65000"/>
                </a:schemeClr>
              </a:solidFill>
            </a:endParaRPr>
          </a:p>
        </p:txBody>
      </p:sp>
      <p:sp>
        <p:nvSpPr>
          <p:cNvPr id="11" name="テキスト ボックス 10">
            <a:extLst>
              <a:ext uri="{FF2B5EF4-FFF2-40B4-BE49-F238E27FC236}">
                <a16:creationId xmlns:a16="http://schemas.microsoft.com/office/drawing/2014/main" id="{99D689E2-6B10-45BE-9969-C1E067BDB372}"/>
              </a:ext>
            </a:extLst>
          </p:cNvPr>
          <p:cNvSpPr txBox="1"/>
          <p:nvPr/>
        </p:nvSpPr>
        <p:spPr>
          <a:xfrm>
            <a:off x="1619511" y="2182324"/>
            <a:ext cx="4760267" cy="1113766"/>
          </a:xfrm>
          <a:prstGeom prst="rect">
            <a:avLst/>
          </a:prstGeom>
          <a:noFill/>
        </p:spPr>
        <p:txBody>
          <a:bodyPr wrap="square" rtlCol="0">
            <a:spAutoFit/>
          </a:bodyPr>
          <a:lstStyle/>
          <a:p>
            <a:pPr>
              <a:lnSpc>
                <a:spcPct val="150000"/>
              </a:lnSpc>
            </a:pPr>
            <a:r>
              <a:rPr lang="ja-JP" altLang="en-US" sz="2400" dirty="0">
                <a:latin typeface="ＭＳ Ｐゴシック" panose="020B0600070205080204" pitchFamily="50" charset="-128"/>
                <a:ea typeface="ＭＳ Ｐゴシック" panose="020B0600070205080204" pitchFamily="50" charset="-128"/>
              </a:rPr>
              <a:t>株価算定シミュレーション</a:t>
            </a:r>
            <a:endParaRPr lang="en-US" altLang="ja-JP" sz="2400" dirty="0">
              <a:latin typeface="ＭＳ Ｐゴシック" panose="020B0600070205080204" pitchFamily="50" charset="-128"/>
              <a:ea typeface="ＭＳ Ｐゴシック" panose="020B0600070205080204" pitchFamily="50" charset="-128"/>
            </a:endParaRPr>
          </a:p>
          <a:p>
            <a:pPr>
              <a:lnSpc>
                <a:spcPct val="150000"/>
              </a:lnSpc>
            </a:pPr>
            <a:r>
              <a:rPr lang="ja-JP" altLang="en-US" sz="2400" dirty="0">
                <a:latin typeface="ＭＳ Ｐゴシック" panose="020B0600070205080204" pitchFamily="50" charset="-128"/>
                <a:ea typeface="ＭＳ Ｐゴシック" panose="020B0600070205080204" pitchFamily="50" charset="-128"/>
              </a:rPr>
              <a:t>及び事業承継に関するご参考資料</a:t>
            </a:r>
            <a:endParaRPr lang="en-US" altLang="ja-JP" sz="24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632377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A74702-757C-4188-9E1A-9CE5475D0E0F}"/>
              </a:ext>
            </a:extLst>
          </p:cNvPr>
          <p:cNvSpPr>
            <a:spLocks noGrp="1"/>
          </p:cNvSpPr>
          <p:nvPr>
            <p:ph type="title"/>
          </p:nvPr>
        </p:nvSpPr>
        <p:spPr/>
        <p:txBody>
          <a:bodyPr/>
          <a:lstStyle/>
          <a:p>
            <a:r>
              <a:rPr kumimoji="1" lang="ja-JP" altLang="en-US" dirty="0"/>
              <a:t>企業価値算定の手法</a:t>
            </a:r>
          </a:p>
        </p:txBody>
      </p:sp>
      <p:sp>
        <p:nvSpPr>
          <p:cNvPr id="4" name="スライド番号プレースホルダー 3">
            <a:extLst>
              <a:ext uri="{FF2B5EF4-FFF2-40B4-BE49-F238E27FC236}">
                <a16:creationId xmlns:a16="http://schemas.microsoft.com/office/drawing/2014/main" id="{D5A42DA0-094C-44B5-95A1-61AAD1E25D52}"/>
              </a:ext>
            </a:extLst>
          </p:cNvPr>
          <p:cNvSpPr>
            <a:spLocks noGrp="1"/>
          </p:cNvSpPr>
          <p:nvPr>
            <p:ph type="sldNum" sz="quarter" idx="12"/>
          </p:nvPr>
        </p:nvSpPr>
        <p:spPr/>
        <p:txBody>
          <a:bodyPr/>
          <a:lstStyle/>
          <a:p>
            <a:fld id="{0B97396E-21F5-474A-B3C6-E314199112C5}" type="slidenum">
              <a:rPr lang="ja-JP" altLang="en-US" smtClean="0"/>
              <a:pPr/>
              <a:t>2</a:t>
            </a:fld>
            <a:endParaRPr lang="ja-JP" altLang="en-US"/>
          </a:p>
        </p:txBody>
      </p:sp>
      <p:sp>
        <p:nvSpPr>
          <p:cNvPr id="5" name="正方形/長方形 4">
            <a:extLst>
              <a:ext uri="{FF2B5EF4-FFF2-40B4-BE49-F238E27FC236}">
                <a16:creationId xmlns:a16="http://schemas.microsoft.com/office/drawing/2014/main" id="{ABD65C1D-1659-4A02-8E6F-6B3987444542}"/>
              </a:ext>
            </a:extLst>
          </p:cNvPr>
          <p:cNvSpPr/>
          <p:nvPr/>
        </p:nvSpPr>
        <p:spPr>
          <a:xfrm>
            <a:off x="325820" y="1260922"/>
            <a:ext cx="2312278" cy="1683631"/>
          </a:xfrm>
          <a:prstGeom prst="rect">
            <a:avLst/>
          </a:prstGeom>
          <a:solidFill>
            <a:schemeClr val="bg1">
              <a:lumMod val="6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t>インカムアプローチ</a:t>
            </a:r>
            <a:endParaRPr kumimoji="1" lang="en-US" altLang="ja-JP" sz="1600" dirty="0"/>
          </a:p>
          <a:p>
            <a:pPr algn="ctr"/>
            <a:endParaRPr kumimoji="1" lang="en-US" altLang="ja-JP" sz="1200" dirty="0"/>
          </a:p>
          <a:p>
            <a:pPr marL="171450" indent="-171450">
              <a:buFont typeface="Wingdings" panose="05000000000000000000" pitchFamily="2" charset="2"/>
              <a:buChar char="n"/>
            </a:pPr>
            <a:r>
              <a:rPr kumimoji="1" lang="ja-JP" altLang="en-US" sz="1100" dirty="0"/>
              <a:t>将来獲得されるリターン（</a:t>
            </a:r>
            <a:r>
              <a:rPr kumimoji="1" lang="en-US" altLang="ja-JP" sz="1100" dirty="0"/>
              <a:t>CF</a:t>
            </a:r>
            <a:r>
              <a:rPr kumimoji="1" lang="ja-JP" altLang="en-US" sz="1100" dirty="0"/>
              <a:t>・利益）を現在価値に還元し、企業の価値を算定する手法</a:t>
            </a:r>
          </a:p>
        </p:txBody>
      </p:sp>
      <p:sp>
        <p:nvSpPr>
          <p:cNvPr id="8" name="正方形/長方形 7">
            <a:extLst>
              <a:ext uri="{FF2B5EF4-FFF2-40B4-BE49-F238E27FC236}">
                <a16:creationId xmlns:a16="http://schemas.microsoft.com/office/drawing/2014/main" id="{91F4BA27-68D6-4454-81C4-A33C41E2DD32}"/>
              </a:ext>
            </a:extLst>
          </p:cNvPr>
          <p:cNvSpPr/>
          <p:nvPr/>
        </p:nvSpPr>
        <p:spPr>
          <a:xfrm>
            <a:off x="325820" y="3071632"/>
            <a:ext cx="2312278" cy="1683631"/>
          </a:xfrm>
          <a:prstGeom prst="rect">
            <a:avLst/>
          </a:prstGeom>
          <a:solidFill>
            <a:schemeClr val="bg1">
              <a:lumMod val="6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t>マーケットアプローチ</a:t>
            </a:r>
            <a:endParaRPr kumimoji="1" lang="en-US" altLang="ja-JP" sz="1600" dirty="0"/>
          </a:p>
          <a:p>
            <a:pPr algn="ctr"/>
            <a:endParaRPr kumimoji="1" lang="en-US" altLang="ja-JP" sz="1100" dirty="0"/>
          </a:p>
          <a:p>
            <a:pPr marL="285750" indent="-285750">
              <a:buFont typeface="Wingdings" panose="05000000000000000000" pitchFamily="2" charset="2"/>
              <a:buChar char="n"/>
            </a:pPr>
            <a:r>
              <a:rPr kumimoji="1" lang="ja-JP" altLang="en-US" sz="1200" dirty="0"/>
              <a:t>類似会社の株式市場での分析を利用して、企業の価値を算定する手法</a:t>
            </a:r>
          </a:p>
        </p:txBody>
      </p:sp>
      <p:sp>
        <p:nvSpPr>
          <p:cNvPr id="9" name="正方形/長方形 8">
            <a:extLst>
              <a:ext uri="{FF2B5EF4-FFF2-40B4-BE49-F238E27FC236}">
                <a16:creationId xmlns:a16="http://schemas.microsoft.com/office/drawing/2014/main" id="{2B52DBFE-16B6-4203-B8E1-C2D31621059E}"/>
              </a:ext>
            </a:extLst>
          </p:cNvPr>
          <p:cNvSpPr/>
          <p:nvPr/>
        </p:nvSpPr>
        <p:spPr>
          <a:xfrm>
            <a:off x="325820" y="4855281"/>
            <a:ext cx="2312278" cy="1683631"/>
          </a:xfrm>
          <a:prstGeom prst="rect">
            <a:avLst/>
          </a:prstGeom>
          <a:solidFill>
            <a:schemeClr val="accent1">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t>コストアプローチ</a:t>
            </a:r>
            <a:endParaRPr kumimoji="1" lang="en-US" altLang="ja-JP" sz="1600" dirty="0"/>
          </a:p>
          <a:p>
            <a:pPr algn="ctr"/>
            <a:endParaRPr kumimoji="1" lang="en-US" altLang="ja-JP" sz="1050" dirty="0"/>
          </a:p>
          <a:p>
            <a:pPr marL="285750" indent="-285750">
              <a:buFont typeface="Wingdings" panose="05000000000000000000" pitchFamily="2" charset="2"/>
              <a:buChar char="n"/>
            </a:pPr>
            <a:r>
              <a:rPr kumimoji="1" lang="ja-JP" altLang="en-US" sz="1200" dirty="0"/>
              <a:t>企業の所有する財産の価値を個別修正し、その価値をもって企業の価値を算定する手法。実務上は「のれん代」も加算される</a:t>
            </a:r>
          </a:p>
        </p:txBody>
      </p:sp>
      <p:sp>
        <p:nvSpPr>
          <p:cNvPr id="11" name="正方形/長方形 10">
            <a:extLst>
              <a:ext uri="{FF2B5EF4-FFF2-40B4-BE49-F238E27FC236}">
                <a16:creationId xmlns:a16="http://schemas.microsoft.com/office/drawing/2014/main" id="{4E3EE495-873D-4FAE-AC5A-6AD81BFF4785}"/>
              </a:ext>
            </a:extLst>
          </p:cNvPr>
          <p:cNvSpPr/>
          <p:nvPr/>
        </p:nvSpPr>
        <p:spPr>
          <a:xfrm>
            <a:off x="2822022" y="1260922"/>
            <a:ext cx="1529258" cy="474623"/>
          </a:xfrm>
          <a:prstGeom prst="rect">
            <a:avLst/>
          </a:prstGeom>
          <a:solidFill>
            <a:schemeClr val="accent5">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bg1">
                    <a:lumMod val="50000"/>
                  </a:schemeClr>
                </a:solidFill>
              </a:rPr>
              <a:t>DCF</a:t>
            </a:r>
            <a:r>
              <a:rPr kumimoji="1" lang="ja-JP" altLang="en-US" sz="1100" dirty="0">
                <a:solidFill>
                  <a:schemeClr val="bg1">
                    <a:lumMod val="50000"/>
                  </a:schemeClr>
                </a:solidFill>
              </a:rPr>
              <a:t>法</a:t>
            </a:r>
            <a:endParaRPr kumimoji="1" lang="en-US" altLang="ja-JP" sz="1100" dirty="0">
              <a:solidFill>
                <a:schemeClr val="bg1">
                  <a:lumMod val="50000"/>
                </a:schemeClr>
              </a:solidFill>
            </a:endParaRPr>
          </a:p>
        </p:txBody>
      </p:sp>
      <p:sp>
        <p:nvSpPr>
          <p:cNvPr id="13" name="正方形/長方形 12">
            <a:extLst>
              <a:ext uri="{FF2B5EF4-FFF2-40B4-BE49-F238E27FC236}">
                <a16:creationId xmlns:a16="http://schemas.microsoft.com/office/drawing/2014/main" id="{B8C25A03-52AB-40B6-8F86-261E1D7DF080}"/>
              </a:ext>
            </a:extLst>
          </p:cNvPr>
          <p:cNvSpPr/>
          <p:nvPr/>
        </p:nvSpPr>
        <p:spPr>
          <a:xfrm>
            <a:off x="2822024" y="2469930"/>
            <a:ext cx="1529258" cy="474623"/>
          </a:xfrm>
          <a:prstGeom prst="rect">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bg1">
                    <a:lumMod val="50000"/>
                  </a:schemeClr>
                </a:solidFill>
              </a:rPr>
              <a:t>配当還元法</a:t>
            </a:r>
            <a:endParaRPr kumimoji="1" lang="en-US" altLang="ja-JP" sz="1100" dirty="0">
              <a:solidFill>
                <a:schemeClr val="bg1">
                  <a:lumMod val="50000"/>
                </a:schemeClr>
              </a:solidFill>
            </a:endParaRPr>
          </a:p>
        </p:txBody>
      </p:sp>
      <p:sp>
        <p:nvSpPr>
          <p:cNvPr id="14" name="正方形/長方形 13">
            <a:extLst>
              <a:ext uri="{FF2B5EF4-FFF2-40B4-BE49-F238E27FC236}">
                <a16:creationId xmlns:a16="http://schemas.microsoft.com/office/drawing/2014/main" id="{4985C19E-DF1C-4132-992F-DFDDC6433BB5}"/>
              </a:ext>
            </a:extLst>
          </p:cNvPr>
          <p:cNvSpPr/>
          <p:nvPr/>
        </p:nvSpPr>
        <p:spPr>
          <a:xfrm>
            <a:off x="2822023" y="1865426"/>
            <a:ext cx="1529258" cy="474623"/>
          </a:xfrm>
          <a:prstGeom prst="rect">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bg1">
                    <a:lumMod val="50000"/>
                  </a:schemeClr>
                </a:solidFill>
              </a:rPr>
              <a:t>収益還元法</a:t>
            </a:r>
            <a:endParaRPr kumimoji="1" lang="en-US" altLang="ja-JP" sz="1100" dirty="0">
              <a:solidFill>
                <a:schemeClr val="bg1">
                  <a:lumMod val="50000"/>
                </a:schemeClr>
              </a:solidFill>
            </a:endParaRPr>
          </a:p>
        </p:txBody>
      </p:sp>
      <p:sp>
        <p:nvSpPr>
          <p:cNvPr id="15" name="正方形/長方形 14">
            <a:extLst>
              <a:ext uri="{FF2B5EF4-FFF2-40B4-BE49-F238E27FC236}">
                <a16:creationId xmlns:a16="http://schemas.microsoft.com/office/drawing/2014/main" id="{440EE9B6-4FB1-4E76-96A3-04BD1A89ABBE}"/>
              </a:ext>
            </a:extLst>
          </p:cNvPr>
          <p:cNvSpPr/>
          <p:nvPr/>
        </p:nvSpPr>
        <p:spPr>
          <a:xfrm>
            <a:off x="2822022" y="3074434"/>
            <a:ext cx="1529258" cy="474623"/>
          </a:xfrm>
          <a:prstGeom prst="rect">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bg1">
                    <a:lumMod val="50000"/>
                  </a:schemeClr>
                </a:solidFill>
              </a:rPr>
              <a:t>市場株価法</a:t>
            </a:r>
            <a:endParaRPr kumimoji="1" lang="en-US" altLang="ja-JP" sz="1100" dirty="0">
              <a:solidFill>
                <a:schemeClr val="bg1">
                  <a:lumMod val="50000"/>
                </a:schemeClr>
              </a:solidFill>
            </a:endParaRPr>
          </a:p>
        </p:txBody>
      </p:sp>
      <p:sp>
        <p:nvSpPr>
          <p:cNvPr id="16" name="正方形/長方形 15">
            <a:extLst>
              <a:ext uri="{FF2B5EF4-FFF2-40B4-BE49-F238E27FC236}">
                <a16:creationId xmlns:a16="http://schemas.microsoft.com/office/drawing/2014/main" id="{7859C82E-9975-414E-921B-3BAD5884CAC1}"/>
              </a:ext>
            </a:extLst>
          </p:cNvPr>
          <p:cNvSpPr/>
          <p:nvPr/>
        </p:nvSpPr>
        <p:spPr>
          <a:xfrm>
            <a:off x="2822024" y="4283442"/>
            <a:ext cx="1529258" cy="474623"/>
          </a:xfrm>
          <a:prstGeom prst="rect">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bg1">
                    <a:lumMod val="50000"/>
                  </a:schemeClr>
                </a:solidFill>
              </a:rPr>
              <a:t>類似取引事例法</a:t>
            </a:r>
            <a:endParaRPr kumimoji="1" lang="en-US" altLang="ja-JP" sz="1100" dirty="0">
              <a:solidFill>
                <a:schemeClr val="bg1">
                  <a:lumMod val="50000"/>
                </a:schemeClr>
              </a:solidFill>
            </a:endParaRPr>
          </a:p>
        </p:txBody>
      </p:sp>
      <p:sp>
        <p:nvSpPr>
          <p:cNvPr id="17" name="正方形/長方形 16">
            <a:extLst>
              <a:ext uri="{FF2B5EF4-FFF2-40B4-BE49-F238E27FC236}">
                <a16:creationId xmlns:a16="http://schemas.microsoft.com/office/drawing/2014/main" id="{D2423B5C-73F6-4CAF-8043-49E7B0971F2F}"/>
              </a:ext>
            </a:extLst>
          </p:cNvPr>
          <p:cNvSpPr/>
          <p:nvPr/>
        </p:nvSpPr>
        <p:spPr>
          <a:xfrm>
            <a:off x="2822023" y="3678938"/>
            <a:ext cx="1529258" cy="474623"/>
          </a:xfrm>
          <a:prstGeom prst="rect">
            <a:avLst/>
          </a:prstGeom>
          <a:solidFill>
            <a:schemeClr val="accent5">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bg1">
                    <a:lumMod val="50000"/>
                  </a:schemeClr>
                </a:solidFill>
              </a:rPr>
              <a:t>類似会社比較法</a:t>
            </a:r>
            <a:endParaRPr kumimoji="1" lang="en-US" altLang="ja-JP" sz="1100" dirty="0">
              <a:solidFill>
                <a:schemeClr val="bg1">
                  <a:lumMod val="50000"/>
                </a:schemeClr>
              </a:solidFill>
            </a:endParaRPr>
          </a:p>
        </p:txBody>
      </p:sp>
      <p:sp>
        <p:nvSpPr>
          <p:cNvPr id="18" name="正方形/長方形 17">
            <a:extLst>
              <a:ext uri="{FF2B5EF4-FFF2-40B4-BE49-F238E27FC236}">
                <a16:creationId xmlns:a16="http://schemas.microsoft.com/office/drawing/2014/main" id="{51947E6E-193F-4819-9EDD-5180EA6A98E2}"/>
              </a:ext>
            </a:extLst>
          </p:cNvPr>
          <p:cNvSpPr/>
          <p:nvPr/>
        </p:nvSpPr>
        <p:spPr>
          <a:xfrm>
            <a:off x="2822022" y="4855281"/>
            <a:ext cx="1529258" cy="474623"/>
          </a:xfrm>
          <a:prstGeom prst="rect">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bg1">
                    <a:lumMod val="50000"/>
                  </a:schemeClr>
                </a:solidFill>
              </a:rPr>
              <a:t>簿価純資産法</a:t>
            </a:r>
            <a:endParaRPr kumimoji="1" lang="en-US" altLang="ja-JP" sz="1100" dirty="0">
              <a:solidFill>
                <a:schemeClr val="bg1">
                  <a:lumMod val="50000"/>
                </a:schemeClr>
              </a:solidFill>
            </a:endParaRPr>
          </a:p>
        </p:txBody>
      </p:sp>
      <p:sp>
        <p:nvSpPr>
          <p:cNvPr id="19" name="正方形/長方形 18">
            <a:extLst>
              <a:ext uri="{FF2B5EF4-FFF2-40B4-BE49-F238E27FC236}">
                <a16:creationId xmlns:a16="http://schemas.microsoft.com/office/drawing/2014/main" id="{5D186FAF-26C2-4CF3-9397-ED72C41B2285}"/>
              </a:ext>
            </a:extLst>
          </p:cNvPr>
          <p:cNvSpPr/>
          <p:nvPr/>
        </p:nvSpPr>
        <p:spPr>
          <a:xfrm>
            <a:off x="2822024" y="6064289"/>
            <a:ext cx="1529258" cy="474623"/>
          </a:xfrm>
          <a:prstGeom prst="rect">
            <a:avLst/>
          </a:prstGeom>
          <a:solidFill>
            <a:schemeClr val="accent1">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bg1"/>
                </a:solidFill>
              </a:rPr>
              <a:t>年倍法</a:t>
            </a:r>
            <a:endParaRPr kumimoji="1" lang="en-US" altLang="ja-JP" sz="1100" b="1" dirty="0">
              <a:solidFill>
                <a:schemeClr val="bg1"/>
              </a:solidFill>
            </a:endParaRPr>
          </a:p>
        </p:txBody>
      </p:sp>
      <p:sp>
        <p:nvSpPr>
          <p:cNvPr id="20" name="正方形/長方形 19">
            <a:extLst>
              <a:ext uri="{FF2B5EF4-FFF2-40B4-BE49-F238E27FC236}">
                <a16:creationId xmlns:a16="http://schemas.microsoft.com/office/drawing/2014/main" id="{1B5AEB88-387D-489E-BF3E-431458236067}"/>
              </a:ext>
            </a:extLst>
          </p:cNvPr>
          <p:cNvSpPr/>
          <p:nvPr/>
        </p:nvSpPr>
        <p:spPr>
          <a:xfrm>
            <a:off x="2822023" y="5459785"/>
            <a:ext cx="1529258" cy="474623"/>
          </a:xfrm>
          <a:prstGeom prst="rect">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bg1">
                    <a:lumMod val="50000"/>
                  </a:schemeClr>
                </a:solidFill>
              </a:rPr>
              <a:t>時価純資産法</a:t>
            </a:r>
            <a:endParaRPr kumimoji="1" lang="en-US" altLang="ja-JP" sz="1100" dirty="0">
              <a:solidFill>
                <a:schemeClr val="bg1">
                  <a:lumMod val="50000"/>
                </a:schemeClr>
              </a:solidFill>
            </a:endParaRPr>
          </a:p>
        </p:txBody>
      </p:sp>
      <p:sp>
        <p:nvSpPr>
          <p:cNvPr id="21" name="正方形/長方形 20">
            <a:extLst>
              <a:ext uri="{FF2B5EF4-FFF2-40B4-BE49-F238E27FC236}">
                <a16:creationId xmlns:a16="http://schemas.microsoft.com/office/drawing/2014/main" id="{8E467259-78D1-472A-9340-34660E65B49B}"/>
              </a:ext>
            </a:extLst>
          </p:cNvPr>
          <p:cNvSpPr/>
          <p:nvPr/>
        </p:nvSpPr>
        <p:spPr>
          <a:xfrm>
            <a:off x="4461635" y="1260921"/>
            <a:ext cx="4053715" cy="474623"/>
          </a:xfrm>
          <a:prstGeom prst="rect">
            <a:avLst/>
          </a:prstGeom>
          <a:no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chemeClr val="tx1"/>
                </a:solidFill>
              </a:rPr>
              <a:t>将来</a:t>
            </a:r>
            <a:r>
              <a:rPr kumimoji="1" lang="en-US" altLang="ja-JP" sz="1050" dirty="0">
                <a:solidFill>
                  <a:schemeClr val="tx1"/>
                </a:solidFill>
              </a:rPr>
              <a:t>CF</a:t>
            </a:r>
            <a:r>
              <a:rPr kumimoji="1" lang="ja-JP" altLang="en-US" sz="1050" dirty="0">
                <a:solidFill>
                  <a:schemeClr val="tx1"/>
                </a:solidFill>
              </a:rPr>
              <a:t>を現在価値に割り引いて価値を算定する方法</a:t>
            </a:r>
            <a:endParaRPr kumimoji="1" lang="en-US" altLang="ja-JP" sz="1050" dirty="0">
              <a:solidFill>
                <a:schemeClr val="tx1"/>
              </a:solidFill>
            </a:endParaRPr>
          </a:p>
        </p:txBody>
      </p:sp>
      <p:sp>
        <p:nvSpPr>
          <p:cNvPr id="22" name="正方形/長方形 21">
            <a:extLst>
              <a:ext uri="{FF2B5EF4-FFF2-40B4-BE49-F238E27FC236}">
                <a16:creationId xmlns:a16="http://schemas.microsoft.com/office/drawing/2014/main" id="{D449042B-C436-4C3D-8A6D-FB91743EEEA3}"/>
              </a:ext>
            </a:extLst>
          </p:cNvPr>
          <p:cNvSpPr/>
          <p:nvPr/>
        </p:nvSpPr>
        <p:spPr>
          <a:xfrm>
            <a:off x="4461635" y="1865425"/>
            <a:ext cx="4053715" cy="474623"/>
          </a:xfrm>
          <a:prstGeom prst="rect">
            <a:avLst/>
          </a:prstGeom>
          <a:no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chemeClr val="tx1"/>
                </a:solidFill>
              </a:rPr>
              <a:t>正常利益を資本還元して価値を算定する方法</a:t>
            </a:r>
            <a:endParaRPr kumimoji="1" lang="en-US" altLang="ja-JP" sz="1050" dirty="0">
              <a:solidFill>
                <a:schemeClr val="tx1"/>
              </a:solidFill>
            </a:endParaRPr>
          </a:p>
        </p:txBody>
      </p:sp>
      <p:sp>
        <p:nvSpPr>
          <p:cNvPr id="23" name="正方形/長方形 22">
            <a:extLst>
              <a:ext uri="{FF2B5EF4-FFF2-40B4-BE49-F238E27FC236}">
                <a16:creationId xmlns:a16="http://schemas.microsoft.com/office/drawing/2014/main" id="{148CA746-9E32-45B1-B053-FFF017D70332}"/>
              </a:ext>
            </a:extLst>
          </p:cNvPr>
          <p:cNvSpPr/>
          <p:nvPr/>
        </p:nvSpPr>
        <p:spPr>
          <a:xfrm>
            <a:off x="4461635" y="2469930"/>
            <a:ext cx="4053715" cy="474623"/>
          </a:xfrm>
          <a:prstGeom prst="rect">
            <a:avLst/>
          </a:prstGeom>
          <a:no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chemeClr val="tx1"/>
                </a:solidFill>
              </a:rPr>
              <a:t>配当金を現在価値に割り引いて価値を算定する方法</a:t>
            </a:r>
            <a:endParaRPr kumimoji="1" lang="en-US" altLang="ja-JP" sz="1050" dirty="0">
              <a:solidFill>
                <a:schemeClr val="tx1"/>
              </a:solidFill>
            </a:endParaRPr>
          </a:p>
        </p:txBody>
      </p:sp>
      <p:sp>
        <p:nvSpPr>
          <p:cNvPr id="24" name="正方形/長方形 23">
            <a:extLst>
              <a:ext uri="{FF2B5EF4-FFF2-40B4-BE49-F238E27FC236}">
                <a16:creationId xmlns:a16="http://schemas.microsoft.com/office/drawing/2014/main" id="{E5C36C19-9546-4F45-AF9E-C7B90843C984}"/>
              </a:ext>
            </a:extLst>
          </p:cNvPr>
          <p:cNvSpPr/>
          <p:nvPr/>
        </p:nvSpPr>
        <p:spPr>
          <a:xfrm>
            <a:off x="4461635" y="3071632"/>
            <a:ext cx="4053715" cy="474623"/>
          </a:xfrm>
          <a:prstGeom prst="rect">
            <a:avLst/>
          </a:prstGeom>
          <a:no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chemeClr val="tx1"/>
                </a:solidFill>
              </a:rPr>
              <a:t>上場企業の株価を価値とする方法（上場企業のみ）</a:t>
            </a:r>
            <a:endParaRPr kumimoji="1" lang="en-US" altLang="ja-JP" sz="1050" dirty="0">
              <a:solidFill>
                <a:schemeClr val="tx1"/>
              </a:solidFill>
            </a:endParaRPr>
          </a:p>
        </p:txBody>
      </p:sp>
      <p:sp>
        <p:nvSpPr>
          <p:cNvPr id="25" name="正方形/長方形 24">
            <a:extLst>
              <a:ext uri="{FF2B5EF4-FFF2-40B4-BE49-F238E27FC236}">
                <a16:creationId xmlns:a16="http://schemas.microsoft.com/office/drawing/2014/main" id="{1D0FC848-E7D3-43C8-8877-097088FB835D}"/>
              </a:ext>
            </a:extLst>
          </p:cNvPr>
          <p:cNvSpPr/>
          <p:nvPr/>
        </p:nvSpPr>
        <p:spPr>
          <a:xfrm>
            <a:off x="4461635" y="3681232"/>
            <a:ext cx="4053715" cy="474623"/>
          </a:xfrm>
          <a:prstGeom prst="rect">
            <a:avLst/>
          </a:prstGeom>
          <a:no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chemeClr val="tx1"/>
                </a:solidFill>
              </a:rPr>
              <a:t>類似上場企業の時価総額（企業価値）と財務数値の倍率を基に価値を算定する方法</a:t>
            </a:r>
            <a:endParaRPr kumimoji="1" lang="en-US" altLang="ja-JP" sz="1050" dirty="0">
              <a:solidFill>
                <a:schemeClr val="tx1"/>
              </a:solidFill>
            </a:endParaRPr>
          </a:p>
        </p:txBody>
      </p:sp>
      <p:sp>
        <p:nvSpPr>
          <p:cNvPr id="28" name="正方形/長方形 27">
            <a:extLst>
              <a:ext uri="{FF2B5EF4-FFF2-40B4-BE49-F238E27FC236}">
                <a16:creationId xmlns:a16="http://schemas.microsoft.com/office/drawing/2014/main" id="{7A070B60-539E-49E3-BE94-086F19AA306E}"/>
              </a:ext>
            </a:extLst>
          </p:cNvPr>
          <p:cNvSpPr/>
          <p:nvPr/>
        </p:nvSpPr>
        <p:spPr>
          <a:xfrm>
            <a:off x="4461635" y="4280640"/>
            <a:ext cx="4053715" cy="474623"/>
          </a:xfrm>
          <a:prstGeom prst="rect">
            <a:avLst/>
          </a:prstGeom>
          <a:no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chemeClr val="tx1"/>
                </a:solidFill>
              </a:rPr>
              <a:t>類似取引事例法は、過去において実施された類似業種の取引（売買金額）と財務数値の倍率を参考に価値を算定する方法</a:t>
            </a:r>
            <a:endParaRPr kumimoji="1" lang="en-US" altLang="ja-JP" sz="1050" dirty="0">
              <a:solidFill>
                <a:schemeClr val="tx1"/>
              </a:solidFill>
            </a:endParaRPr>
          </a:p>
        </p:txBody>
      </p:sp>
      <p:sp>
        <p:nvSpPr>
          <p:cNvPr id="29" name="正方形/長方形 28">
            <a:extLst>
              <a:ext uri="{FF2B5EF4-FFF2-40B4-BE49-F238E27FC236}">
                <a16:creationId xmlns:a16="http://schemas.microsoft.com/office/drawing/2014/main" id="{9FFB19F1-DA09-4D01-A68A-FC44E3503819}"/>
              </a:ext>
            </a:extLst>
          </p:cNvPr>
          <p:cNvSpPr/>
          <p:nvPr/>
        </p:nvSpPr>
        <p:spPr>
          <a:xfrm>
            <a:off x="4461635" y="4852796"/>
            <a:ext cx="4053715" cy="474623"/>
          </a:xfrm>
          <a:prstGeom prst="rect">
            <a:avLst/>
          </a:prstGeom>
          <a:no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chemeClr val="tx1"/>
                </a:solidFill>
              </a:rPr>
              <a:t>貸借対照表の簿価純資産を基に価値を算定する方法</a:t>
            </a:r>
            <a:endParaRPr kumimoji="1" lang="en-US" altLang="ja-JP" sz="1050" dirty="0">
              <a:solidFill>
                <a:schemeClr val="tx1"/>
              </a:solidFill>
            </a:endParaRPr>
          </a:p>
        </p:txBody>
      </p:sp>
      <p:sp>
        <p:nvSpPr>
          <p:cNvPr id="30" name="正方形/長方形 29">
            <a:extLst>
              <a:ext uri="{FF2B5EF4-FFF2-40B4-BE49-F238E27FC236}">
                <a16:creationId xmlns:a16="http://schemas.microsoft.com/office/drawing/2014/main" id="{CD2F3349-218B-49CB-A6FB-1F7056AE42BA}"/>
              </a:ext>
            </a:extLst>
          </p:cNvPr>
          <p:cNvSpPr/>
          <p:nvPr/>
        </p:nvSpPr>
        <p:spPr>
          <a:xfrm>
            <a:off x="4461635" y="5462396"/>
            <a:ext cx="4053715" cy="474623"/>
          </a:xfrm>
          <a:prstGeom prst="rect">
            <a:avLst/>
          </a:prstGeom>
          <a:no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chemeClr val="tx1"/>
                </a:solidFill>
              </a:rPr>
              <a:t>貸借対照表の資産・負債の時価を分析して価値を算定する方法</a:t>
            </a:r>
            <a:endParaRPr kumimoji="1" lang="en-US" altLang="ja-JP" sz="1050" dirty="0">
              <a:solidFill>
                <a:schemeClr val="tx1"/>
              </a:solidFill>
            </a:endParaRPr>
          </a:p>
        </p:txBody>
      </p:sp>
      <p:sp>
        <p:nvSpPr>
          <p:cNvPr id="31" name="正方形/長方形 30">
            <a:extLst>
              <a:ext uri="{FF2B5EF4-FFF2-40B4-BE49-F238E27FC236}">
                <a16:creationId xmlns:a16="http://schemas.microsoft.com/office/drawing/2014/main" id="{78FC8102-89BD-47FB-AADB-55CE3E75A385}"/>
              </a:ext>
            </a:extLst>
          </p:cNvPr>
          <p:cNvSpPr/>
          <p:nvPr/>
        </p:nvSpPr>
        <p:spPr>
          <a:xfrm>
            <a:off x="4461635" y="6068558"/>
            <a:ext cx="4053715" cy="474623"/>
          </a:xfrm>
          <a:prstGeom prst="rect">
            <a:avLst/>
          </a:prstGeom>
          <a:no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tx1"/>
                </a:solidFill>
              </a:rPr>
              <a:t>時価純資産法で算定した価値にのれん代（営業権）を加算して価値を算出する方法（実務的手法）</a:t>
            </a:r>
            <a:endParaRPr kumimoji="1" lang="en-US" altLang="ja-JP" sz="1050" b="1" dirty="0">
              <a:solidFill>
                <a:schemeClr val="tx1"/>
              </a:solidFill>
            </a:endParaRPr>
          </a:p>
        </p:txBody>
      </p:sp>
      <p:sp>
        <p:nvSpPr>
          <p:cNvPr id="26" name="テキスト ボックス 25">
            <a:extLst>
              <a:ext uri="{FF2B5EF4-FFF2-40B4-BE49-F238E27FC236}">
                <a16:creationId xmlns:a16="http://schemas.microsoft.com/office/drawing/2014/main" id="{054F8AE2-2C4F-403A-BD24-08D446643959}"/>
              </a:ext>
            </a:extLst>
          </p:cNvPr>
          <p:cNvSpPr txBox="1"/>
          <p:nvPr/>
        </p:nvSpPr>
        <p:spPr>
          <a:xfrm rot="19754579">
            <a:off x="850175" y="2683958"/>
            <a:ext cx="7105058" cy="1862048"/>
          </a:xfrm>
          <a:prstGeom prst="rect">
            <a:avLst/>
          </a:prstGeom>
          <a:noFill/>
        </p:spPr>
        <p:txBody>
          <a:bodyPr wrap="square" rtlCol="0">
            <a:spAutoFit/>
          </a:bodyPr>
          <a:lstStyle/>
          <a:p>
            <a:pPr algn="ctr"/>
            <a:r>
              <a:rPr kumimoji="1" lang="en-US" altLang="ja-JP" sz="11500" dirty="0">
                <a:solidFill>
                  <a:schemeClr val="bg1">
                    <a:lumMod val="65000"/>
                  </a:schemeClr>
                </a:solidFill>
              </a:rPr>
              <a:t>Sample</a:t>
            </a:r>
            <a:endParaRPr kumimoji="1" lang="ja-JP" altLang="en-US" sz="11500" dirty="0">
              <a:solidFill>
                <a:schemeClr val="bg1">
                  <a:lumMod val="65000"/>
                </a:schemeClr>
              </a:solidFill>
            </a:endParaRPr>
          </a:p>
        </p:txBody>
      </p:sp>
    </p:spTree>
    <p:extLst>
      <p:ext uri="{BB962C8B-B14F-4D97-AF65-F5344CB8AC3E}">
        <p14:creationId xmlns:p14="http://schemas.microsoft.com/office/powerpoint/2010/main" val="3125282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E1E75196-7B0B-455A-8D33-85E9500D7360}"/>
              </a:ext>
            </a:extLst>
          </p:cNvPr>
          <p:cNvPicPr>
            <a:picLocks noChangeAspect="1"/>
          </p:cNvPicPr>
          <p:nvPr/>
        </p:nvPicPr>
        <p:blipFill>
          <a:blip r:embed="rId2"/>
          <a:stretch>
            <a:fillRect/>
          </a:stretch>
        </p:blipFill>
        <p:spPr>
          <a:xfrm>
            <a:off x="1140177" y="1246912"/>
            <a:ext cx="6791495" cy="5292000"/>
          </a:xfrm>
          <a:prstGeom prst="rect">
            <a:avLst/>
          </a:prstGeom>
        </p:spPr>
      </p:pic>
      <p:sp>
        <p:nvSpPr>
          <p:cNvPr id="2" name="タイトル 1">
            <a:extLst>
              <a:ext uri="{FF2B5EF4-FFF2-40B4-BE49-F238E27FC236}">
                <a16:creationId xmlns:a16="http://schemas.microsoft.com/office/drawing/2014/main" id="{928A29AC-AB70-4CED-BC84-36CBBF1F5B1A}"/>
              </a:ext>
            </a:extLst>
          </p:cNvPr>
          <p:cNvSpPr>
            <a:spLocks noGrp="1"/>
          </p:cNvSpPr>
          <p:nvPr>
            <p:ph type="title"/>
          </p:nvPr>
        </p:nvSpPr>
        <p:spPr/>
        <p:txBody>
          <a:bodyPr/>
          <a:lstStyle/>
          <a:p>
            <a:r>
              <a:rPr lang="en-US" altLang="ja-JP" dirty="0"/>
              <a:t>【</a:t>
            </a:r>
            <a:r>
              <a:rPr lang="ja-JP" altLang="en-US" dirty="0"/>
              <a:t>貸借対象表</a:t>
            </a:r>
            <a:r>
              <a:rPr lang="en-US" altLang="ja-JP" dirty="0"/>
              <a:t>】</a:t>
            </a:r>
            <a:br>
              <a:rPr lang="en-US" altLang="ja-JP" dirty="0"/>
            </a:br>
            <a:r>
              <a:rPr lang="ja-JP" altLang="en-US" dirty="0"/>
              <a:t>時価の純資産は●●●百万円と試算された</a:t>
            </a:r>
            <a:endParaRPr kumimoji="1" lang="ja-JP" altLang="en-US" dirty="0"/>
          </a:p>
        </p:txBody>
      </p:sp>
      <p:sp>
        <p:nvSpPr>
          <p:cNvPr id="4" name="スライド番号プレースホルダー 3">
            <a:extLst>
              <a:ext uri="{FF2B5EF4-FFF2-40B4-BE49-F238E27FC236}">
                <a16:creationId xmlns:a16="http://schemas.microsoft.com/office/drawing/2014/main" id="{C965F4DB-1BB7-4BE7-8F9E-AEEB4EE84F9A}"/>
              </a:ext>
            </a:extLst>
          </p:cNvPr>
          <p:cNvSpPr>
            <a:spLocks noGrp="1"/>
          </p:cNvSpPr>
          <p:nvPr>
            <p:ph type="sldNum" sz="quarter" idx="12"/>
          </p:nvPr>
        </p:nvSpPr>
        <p:spPr/>
        <p:txBody>
          <a:bodyPr/>
          <a:lstStyle/>
          <a:p>
            <a:fld id="{0B97396E-21F5-474A-B3C6-E314199112C5}" type="slidenum">
              <a:rPr lang="ja-JP" altLang="en-US" smtClean="0"/>
              <a:pPr/>
              <a:t>3</a:t>
            </a:fld>
            <a:endParaRPr lang="ja-JP" altLang="en-US"/>
          </a:p>
        </p:txBody>
      </p:sp>
      <p:sp>
        <p:nvSpPr>
          <p:cNvPr id="7" name="テキスト ボックス 6">
            <a:extLst>
              <a:ext uri="{FF2B5EF4-FFF2-40B4-BE49-F238E27FC236}">
                <a16:creationId xmlns:a16="http://schemas.microsoft.com/office/drawing/2014/main" id="{1DBEA5ED-1B2D-46A1-BECB-D315EF6D2756}"/>
              </a:ext>
            </a:extLst>
          </p:cNvPr>
          <p:cNvSpPr txBox="1"/>
          <p:nvPr/>
        </p:nvSpPr>
        <p:spPr>
          <a:xfrm rot="19754579">
            <a:off x="850175" y="2683958"/>
            <a:ext cx="7105058" cy="1862048"/>
          </a:xfrm>
          <a:prstGeom prst="rect">
            <a:avLst/>
          </a:prstGeom>
          <a:noFill/>
        </p:spPr>
        <p:txBody>
          <a:bodyPr wrap="square" rtlCol="0">
            <a:spAutoFit/>
          </a:bodyPr>
          <a:lstStyle/>
          <a:p>
            <a:pPr algn="ctr"/>
            <a:r>
              <a:rPr kumimoji="1" lang="en-US" altLang="ja-JP" sz="11500" dirty="0">
                <a:solidFill>
                  <a:schemeClr val="bg1">
                    <a:lumMod val="65000"/>
                  </a:schemeClr>
                </a:solidFill>
              </a:rPr>
              <a:t>Sample</a:t>
            </a:r>
            <a:endParaRPr kumimoji="1" lang="ja-JP" altLang="en-US" sz="11500" dirty="0">
              <a:solidFill>
                <a:schemeClr val="bg1">
                  <a:lumMod val="65000"/>
                </a:schemeClr>
              </a:solidFill>
            </a:endParaRPr>
          </a:p>
        </p:txBody>
      </p:sp>
    </p:spTree>
    <p:extLst>
      <p:ext uri="{BB962C8B-B14F-4D97-AF65-F5344CB8AC3E}">
        <p14:creationId xmlns:p14="http://schemas.microsoft.com/office/powerpoint/2010/main" val="1296076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0655A2-042F-481C-BA7C-AB180B9829E1}"/>
              </a:ext>
            </a:extLst>
          </p:cNvPr>
          <p:cNvSpPr>
            <a:spLocks noGrp="1"/>
          </p:cNvSpPr>
          <p:nvPr>
            <p:ph type="title"/>
          </p:nvPr>
        </p:nvSpPr>
        <p:spPr/>
        <p:txBody>
          <a:bodyPr>
            <a:normAutofit fontScale="90000"/>
          </a:bodyPr>
          <a:lstStyle/>
          <a:p>
            <a:r>
              <a:rPr lang="en-US" altLang="ja-JP" dirty="0"/>
              <a:t>【</a:t>
            </a:r>
            <a:r>
              <a:rPr lang="ja-JP" altLang="en-US" dirty="0"/>
              <a:t>損益計算書</a:t>
            </a:r>
            <a:r>
              <a:rPr lang="en-US" altLang="ja-JP" dirty="0"/>
              <a:t>】</a:t>
            </a:r>
            <a:br>
              <a:rPr lang="en-US" altLang="ja-JP" dirty="0"/>
            </a:br>
            <a:r>
              <a:rPr lang="ja-JP" altLang="en-US" dirty="0"/>
              <a:t>堅調な収益を確保している。</a:t>
            </a:r>
            <a:br>
              <a:rPr lang="en-US" altLang="ja-JP" dirty="0"/>
            </a:br>
            <a:r>
              <a:rPr lang="ja-JP" altLang="en-US" dirty="0"/>
              <a:t>のれん代は●●●～●●●百万円と試算された</a:t>
            </a:r>
            <a:endParaRPr kumimoji="1" lang="ja-JP" altLang="en-US" dirty="0"/>
          </a:p>
        </p:txBody>
      </p:sp>
      <p:sp>
        <p:nvSpPr>
          <p:cNvPr id="4" name="スライド番号プレースホルダー 3">
            <a:extLst>
              <a:ext uri="{FF2B5EF4-FFF2-40B4-BE49-F238E27FC236}">
                <a16:creationId xmlns:a16="http://schemas.microsoft.com/office/drawing/2014/main" id="{36B0B0B2-F0B4-4016-A0F5-4F4162B4921A}"/>
              </a:ext>
            </a:extLst>
          </p:cNvPr>
          <p:cNvSpPr>
            <a:spLocks noGrp="1"/>
          </p:cNvSpPr>
          <p:nvPr>
            <p:ph type="sldNum" sz="quarter" idx="12"/>
          </p:nvPr>
        </p:nvSpPr>
        <p:spPr/>
        <p:txBody>
          <a:bodyPr/>
          <a:lstStyle/>
          <a:p>
            <a:fld id="{0B97396E-21F5-474A-B3C6-E314199112C5}" type="slidenum">
              <a:rPr lang="ja-JP" altLang="en-US" smtClean="0"/>
              <a:pPr/>
              <a:t>4</a:t>
            </a:fld>
            <a:endParaRPr lang="ja-JP" altLang="en-US"/>
          </a:p>
        </p:txBody>
      </p:sp>
      <p:pic>
        <p:nvPicPr>
          <p:cNvPr id="3" name="図 2">
            <a:extLst>
              <a:ext uri="{FF2B5EF4-FFF2-40B4-BE49-F238E27FC236}">
                <a16:creationId xmlns:a16="http://schemas.microsoft.com/office/drawing/2014/main" id="{66E96AB0-7D47-43AD-BE1C-DC1BBFE0A564}"/>
              </a:ext>
            </a:extLst>
          </p:cNvPr>
          <p:cNvPicPr>
            <a:picLocks noChangeAspect="1"/>
          </p:cNvPicPr>
          <p:nvPr/>
        </p:nvPicPr>
        <p:blipFill>
          <a:blip r:embed="rId2"/>
          <a:stretch>
            <a:fillRect/>
          </a:stretch>
        </p:blipFill>
        <p:spPr>
          <a:xfrm>
            <a:off x="865160" y="1183086"/>
            <a:ext cx="7413680" cy="5436000"/>
          </a:xfrm>
          <a:prstGeom prst="rect">
            <a:avLst/>
          </a:prstGeom>
        </p:spPr>
      </p:pic>
      <p:sp>
        <p:nvSpPr>
          <p:cNvPr id="7" name="テキスト ボックス 6">
            <a:extLst>
              <a:ext uri="{FF2B5EF4-FFF2-40B4-BE49-F238E27FC236}">
                <a16:creationId xmlns:a16="http://schemas.microsoft.com/office/drawing/2014/main" id="{759B73F0-70FA-49A8-A25A-44C85F4DF573}"/>
              </a:ext>
            </a:extLst>
          </p:cNvPr>
          <p:cNvSpPr txBox="1"/>
          <p:nvPr/>
        </p:nvSpPr>
        <p:spPr>
          <a:xfrm rot="19754579">
            <a:off x="850175" y="2683958"/>
            <a:ext cx="7105058" cy="1862048"/>
          </a:xfrm>
          <a:prstGeom prst="rect">
            <a:avLst/>
          </a:prstGeom>
          <a:noFill/>
        </p:spPr>
        <p:txBody>
          <a:bodyPr wrap="square" rtlCol="0">
            <a:spAutoFit/>
          </a:bodyPr>
          <a:lstStyle/>
          <a:p>
            <a:pPr algn="ctr"/>
            <a:r>
              <a:rPr kumimoji="1" lang="en-US" altLang="ja-JP" sz="11500" dirty="0">
                <a:solidFill>
                  <a:schemeClr val="bg1">
                    <a:lumMod val="65000"/>
                  </a:schemeClr>
                </a:solidFill>
              </a:rPr>
              <a:t>Sample</a:t>
            </a:r>
            <a:endParaRPr kumimoji="1" lang="ja-JP" altLang="en-US" sz="11500" dirty="0">
              <a:solidFill>
                <a:schemeClr val="bg1">
                  <a:lumMod val="65000"/>
                </a:schemeClr>
              </a:solidFill>
            </a:endParaRPr>
          </a:p>
        </p:txBody>
      </p:sp>
    </p:spTree>
    <p:extLst>
      <p:ext uri="{BB962C8B-B14F-4D97-AF65-F5344CB8AC3E}">
        <p14:creationId xmlns:p14="http://schemas.microsoft.com/office/powerpoint/2010/main" val="218214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700154-1014-4E7C-9FCE-C0CAFC7E8F10}"/>
              </a:ext>
            </a:extLst>
          </p:cNvPr>
          <p:cNvSpPr>
            <a:spLocks noGrp="1"/>
          </p:cNvSpPr>
          <p:nvPr>
            <p:ph type="title"/>
          </p:nvPr>
        </p:nvSpPr>
        <p:spPr/>
        <p:txBody>
          <a:bodyPr>
            <a:normAutofit/>
          </a:bodyPr>
          <a:lstStyle/>
          <a:p>
            <a:r>
              <a:rPr kumimoji="1" lang="en-US" altLang="ja-JP" dirty="0"/>
              <a:t>【</a:t>
            </a:r>
            <a:r>
              <a:rPr kumimoji="1" lang="ja-JP" altLang="en-US" dirty="0"/>
              <a:t>簡易的</a:t>
            </a:r>
            <a:r>
              <a:rPr kumimoji="1" lang="en-US" altLang="ja-JP" dirty="0"/>
              <a:t>_</a:t>
            </a:r>
            <a:r>
              <a:rPr kumimoji="1" lang="ja-JP" altLang="en-US" dirty="0"/>
              <a:t>株価算定結果（ご参考値）</a:t>
            </a:r>
            <a:r>
              <a:rPr kumimoji="1" lang="en-US" altLang="ja-JP" dirty="0"/>
              <a:t>】</a:t>
            </a:r>
            <a:br>
              <a:rPr kumimoji="1" lang="en-US" altLang="ja-JP" dirty="0"/>
            </a:br>
            <a:r>
              <a:rPr lang="ja-JP" altLang="en-US" dirty="0"/>
              <a:t>●●●●</a:t>
            </a:r>
            <a:r>
              <a:rPr kumimoji="1" lang="ja-JP" altLang="en-US" dirty="0"/>
              <a:t>～●●●●百万円と試算された</a:t>
            </a:r>
          </a:p>
        </p:txBody>
      </p:sp>
      <p:sp>
        <p:nvSpPr>
          <p:cNvPr id="4" name="スライド番号プレースホルダー 3">
            <a:extLst>
              <a:ext uri="{FF2B5EF4-FFF2-40B4-BE49-F238E27FC236}">
                <a16:creationId xmlns:a16="http://schemas.microsoft.com/office/drawing/2014/main" id="{357F8512-BA90-47DC-9ED0-A045E62AD788}"/>
              </a:ext>
            </a:extLst>
          </p:cNvPr>
          <p:cNvSpPr>
            <a:spLocks noGrp="1"/>
          </p:cNvSpPr>
          <p:nvPr>
            <p:ph type="sldNum" sz="quarter" idx="12"/>
          </p:nvPr>
        </p:nvSpPr>
        <p:spPr/>
        <p:txBody>
          <a:bodyPr/>
          <a:lstStyle/>
          <a:p>
            <a:fld id="{0B97396E-21F5-474A-B3C6-E314199112C5}" type="slidenum">
              <a:rPr lang="ja-JP" altLang="en-US" smtClean="0"/>
              <a:pPr/>
              <a:t>5</a:t>
            </a:fld>
            <a:endParaRPr lang="ja-JP" altLang="en-US" dirty="0"/>
          </a:p>
        </p:txBody>
      </p:sp>
      <p:sp>
        <p:nvSpPr>
          <p:cNvPr id="5" name="正方形/長方形 4">
            <a:extLst>
              <a:ext uri="{FF2B5EF4-FFF2-40B4-BE49-F238E27FC236}">
                <a16:creationId xmlns:a16="http://schemas.microsoft.com/office/drawing/2014/main" id="{27188E99-2F47-468C-BDD0-3B14ABADB8A9}"/>
              </a:ext>
            </a:extLst>
          </p:cNvPr>
          <p:cNvSpPr/>
          <p:nvPr/>
        </p:nvSpPr>
        <p:spPr>
          <a:xfrm>
            <a:off x="1297736" y="5077956"/>
            <a:ext cx="356902" cy="96163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dirty="0">
                <a:latin typeface="ＭＳ Ｐゴシック" panose="020B0600070205080204" pitchFamily="50" charset="-128"/>
                <a:ea typeface="ＭＳ Ｐゴシック" panose="020B0600070205080204" pitchFamily="50" charset="-128"/>
              </a:rPr>
              <a:t>純資産額</a:t>
            </a:r>
          </a:p>
        </p:txBody>
      </p:sp>
      <p:sp>
        <p:nvSpPr>
          <p:cNvPr id="6" name="テキスト ボックス 5">
            <a:extLst>
              <a:ext uri="{FF2B5EF4-FFF2-40B4-BE49-F238E27FC236}">
                <a16:creationId xmlns:a16="http://schemas.microsoft.com/office/drawing/2014/main" id="{A58F177E-4A23-4E86-8D96-1E34180AF919}"/>
              </a:ext>
            </a:extLst>
          </p:cNvPr>
          <p:cNvSpPr txBox="1"/>
          <p:nvPr/>
        </p:nvSpPr>
        <p:spPr>
          <a:xfrm>
            <a:off x="847663" y="6039586"/>
            <a:ext cx="1245692" cy="400110"/>
          </a:xfrm>
          <a:prstGeom prst="rect">
            <a:avLst/>
          </a:prstGeom>
          <a:noFill/>
        </p:spPr>
        <p:txBody>
          <a:bodyPr wrap="square" rtlCol="0">
            <a:spAutoFit/>
          </a:bodyPr>
          <a:lstStyle/>
          <a:p>
            <a:pPr algn="ctr"/>
            <a:r>
              <a:rPr kumimoji="1" lang="en-US" altLang="ja-JP" sz="1000" dirty="0"/>
              <a:t>19/3</a:t>
            </a:r>
            <a:r>
              <a:rPr kumimoji="1" lang="ja-JP" altLang="en-US" sz="1000" dirty="0"/>
              <a:t>期</a:t>
            </a:r>
            <a:endParaRPr kumimoji="1" lang="en-US" altLang="ja-JP" sz="1000" dirty="0"/>
          </a:p>
          <a:p>
            <a:pPr algn="ctr"/>
            <a:r>
              <a:rPr kumimoji="1" lang="ja-JP" altLang="en-US" sz="1000" dirty="0"/>
              <a:t>実績</a:t>
            </a:r>
            <a:endParaRPr kumimoji="1" lang="en-US" altLang="ja-JP" sz="1000" dirty="0"/>
          </a:p>
        </p:txBody>
      </p:sp>
      <p:sp>
        <p:nvSpPr>
          <p:cNvPr id="7" name="テキスト ボックス 6">
            <a:extLst>
              <a:ext uri="{FF2B5EF4-FFF2-40B4-BE49-F238E27FC236}">
                <a16:creationId xmlns:a16="http://schemas.microsoft.com/office/drawing/2014/main" id="{4752A631-9A01-4EDD-9330-CFB989CF606F}"/>
              </a:ext>
            </a:extLst>
          </p:cNvPr>
          <p:cNvSpPr txBox="1"/>
          <p:nvPr/>
        </p:nvSpPr>
        <p:spPr>
          <a:xfrm>
            <a:off x="884407" y="4816346"/>
            <a:ext cx="1245692" cy="261610"/>
          </a:xfrm>
          <a:prstGeom prst="rect">
            <a:avLst/>
          </a:prstGeom>
          <a:noFill/>
        </p:spPr>
        <p:txBody>
          <a:bodyPr wrap="square" rtlCol="0">
            <a:spAutoFit/>
          </a:bodyPr>
          <a:lstStyle/>
          <a:p>
            <a:pPr algn="ctr"/>
            <a:r>
              <a:rPr kumimoji="1" lang="ja-JP" altLang="en-US" sz="1100" dirty="0"/>
              <a:t>●●●</a:t>
            </a:r>
            <a:r>
              <a:rPr kumimoji="1" lang="en-US" altLang="ja-JP" sz="1100" dirty="0"/>
              <a:t>M</a:t>
            </a:r>
          </a:p>
        </p:txBody>
      </p:sp>
      <p:sp>
        <p:nvSpPr>
          <p:cNvPr id="8" name="正方形/長方形 7">
            <a:extLst>
              <a:ext uri="{FF2B5EF4-FFF2-40B4-BE49-F238E27FC236}">
                <a16:creationId xmlns:a16="http://schemas.microsoft.com/office/drawing/2014/main" id="{55411B67-69FF-4433-A8AF-CF2A1D9EDAB4}"/>
              </a:ext>
            </a:extLst>
          </p:cNvPr>
          <p:cNvSpPr/>
          <p:nvPr/>
        </p:nvSpPr>
        <p:spPr>
          <a:xfrm>
            <a:off x="3416112" y="4263293"/>
            <a:ext cx="356902" cy="1770752"/>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dirty="0">
                <a:latin typeface="ＭＳ Ｐゴシック" panose="020B0600070205080204" pitchFamily="50" charset="-128"/>
                <a:ea typeface="ＭＳ Ｐゴシック" panose="020B0600070205080204" pitchFamily="50" charset="-128"/>
              </a:rPr>
              <a:t>評価額</a:t>
            </a:r>
          </a:p>
        </p:txBody>
      </p:sp>
      <p:sp>
        <p:nvSpPr>
          <p:cNvPr id="12" name="テキスト ボックス 11">
            <a:extLst>
              <a:ext uri="{FF2B5EF4-FFF2-40B4-BE49-F238E27FC236}">
                <a16:creationId xmlns:a16="http://schemas.microsoft.com/office/drawing/2014/main" id="{74B205F2-5A23-418B-A186-9A8B5EF0969B}"/>
              </a:ext>
            </a:extLst>
          </p:cNvPr>
          <p:cNvSpPr txBox="1"/>
          <p:nvPr/>
        </p:nvSpPr>
        <p:spPr>
          <a:xfrm>
            <a:off x="1880128" y="3797396"/>
            <a:ext cx="1245692" cy="430887"/>
          </a:xfrm>
          <a:prstGeom prst="rect">
            <a:avLst/>
          </a:prstGeom>
          <a:noFill/>
        </p:spPr>
        <p:txBody>
          <a:bodyPr wrap="square" rtlCol="0">
            <a:spAutoFit/>
          </a:bodyPr>
          <a:lstStyle/>
          <a:p>
            <a:pPr algn="ctr"/>
            <a:r>
              <a:rPr kumimoji="1" lang="ja-JP" altLang="en-US" sz="1100" dirty="0"/>
              <a:t>●●●</a:t>
            </a:r>
            <a:r>
              <a:rPr kumimoji="1" lang="en-US" altLang="ja-JP" sz="1100" dirty="0"/>
              <a:t>M</a:t>
            </a:r>
          </a:p>
          <a:p>
            <a:pPr algn="ctr"/>
            <a:r>
              <a:rPr kumimoji="1" lang="ja-JP" altLang="en-US" sz="1100" dirty="0"/>
              <a:t>～●●●</a:t>
            </a:r>
            <a:r>
              <a:rPr kumimoji="1" lang="en-US" altLang="ja-JP" sz="1100" dirty="0"/>
              <a:t>M</a:t>
            </a:r>
          </a:p>
        </p:txBody>
      </p:sp>
      <p:sp>
        <p:nvSpPr>
          <p:cNvPr id="16" name="正方形/長方形 15">
            <a:extLst>
              <a:ext uri="{FF2B5EF4-FFF2-40B4-BE49-F238E27FC236}">
                <a16:creationId xmlns:a16="http://schemas.microsoft.com/office/drawing/2014/main" id="{A55540D5-9F62-457E-93A4-E22B9785BBB9}"/>
              </a:ext>
            </a:extLst>
          </p:cNvPr>
          <p:cNvSpPr/>
          <p:nvPr/>
        </p:nvSpPr>
        <p:spPr>
          <a:xfrm>
            <a:off x="2324523" y="4263293"/>
            <a:ext cx="356902" cy="814662"/>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dirty="0">
                <a:latin typeface="ＭＳ Ｐゴシック" panose="020B0600070205080204" pitchFamily="50" charset="-128"/>
                <a:ea typeface="ＭＳ Ｐゴシック" panose="020B0600070205080204" pitchFamily="50" charset="-128"/>
              </a:rPr>
              <a:t>のれん代</a:t>
            </a:r>
          </a:p>
        </p:txBody>
      </p:sp>
      <p:sp>
        <p:nvSpPr>
          <p:cNvPr id="17" name="テキスト ボックス 16">
            <a:extLst>
              <a:ext uri="{FF2B5EF4-FFF2-40B4-BE49-F238E27FC236}">
                <a16:creationId xmlns:a16="http://schemas.microsoft.com/office/drawing/2014/main" id="{85FA6E99-03BE-475B-8C78-F717A2BA2D53}"/>
              </a:ext>
            </a:extLst>
          </p:cNvPr>
          <p:cNvSpPr txBox="1"/>
          <p:nvPr/>
        </p:nvSpPr>
        <p:spPr>
          <a:xfrm>
            <a:off x="2971717" y="3762386"/>
            <a:ext cx="1245692" cy="430887"/>
          </a:xfrm>
          <a:prstGeom prst="rect">
            <a:avLst/>
          </a:prstGeom>
          <a:noFill/>
        </p:spPr>
        <p:txBody>
          <a:bodyPr wrap="square" rtlCol="0">
            <a:spAutoFit/>
          </a:bodyPr>
          <a:lstStyle/>
          <a:p>
            <a:pPr algn="ctr"/>
            <a:r>
              <a:rPr kumimoji="1" lang="ja-JP" altLang="en-US" sz="1100" dirty="0"/>
              <a:t>●●●</a:t>
            </a:r>
            <a:r>
              <a:rPr kumimoji="1" lang="en-US" altLang="ja-JP" sz="1100" dirty="0"/>
              <a:t>M</a:t>
            </a:r>
          </a:p>
          <a:p>
            <a:pPr algn="ctr"/>
            <a:r>
              <a:rPr kumimoji="1" lang="ja-JP" altLang="en-US" sz="1100" dirty="0"/>
              <a:t>～●●●</a:t>
            </a:r>
            <a:r>
              <a:rPr kumimoji="1" lang="en-US" altLang="ja-JP" sz="1100" dirty="0"/>
              <a:t>M</a:t>
            </a:r>
          </a:p>
        </p:txBody>
      </p:sp>
      <p:sp>
        <p:nvSpPr>
          <p:cNvPr id="18" name="テキスト ボックス 17">
            <a:extLst>
              <a:ext uri="{FF2B5EF4-FFF2-40B4-BE49-F238E27FC236}">
                <a16:creationId xmlns:a16="http://schemas.microsoft.com/office/drawing/2014/main" id="{135EFA14-F0C6-4A8C-B81D-CA0470872F11}"/>
              </a:ext>
            </a:extLst>
          </p:cNvPr>
          <p:cNvSpPr txBox="1"/>
          <p:nvPr/>
        </p:nvSpPr>
        <p:spPr>
          <a:xfrm>
            <a:off x="2971717" y="6077109"/>
            <a:ext cx="1245692" cy="400110"/>
          </a:xfrm>
          <a:prstGeom prst="rect">
            <a:avLst/>
          </a:prstGeom>
          <a:noFill/>
        </p:spPr>
        <p:txBody>
          <a:bodyPr wrap="square" rtlCol="0">
            <a:spAutoFit/>
          </a:bodyPr>
          <a:lstStyle/>
          <a:p>
            <a:pPr algn="ctr"/>
            <a:r>
              <a:rPr kumimoji="1" lang="en-US" altLang="ja-JP" sz="1000" dirty="0"/>
              <a:t>19/7</a:t>
            </a:r>
            <a:r>
              <a:rPr kumimoji="1" lang="ja-JP" altLang="en-US" sz="1000" dirty="0"/>
              <a:t>期</a:t>
            </a:r>
            <a:endParaRPr kumimoji="1" lang="en-US" altLang="ja-JP" sz="1000" dirty="0"/>
          </a:p>
          <a:p>
            <a:pPr algn="ctr"/>
            <a:r>
              <a:rPr kumimoji="1" lang="ja-JP" altLang="en-US" sz="1000" dirty="0"/>
              <a:t>株価算定額</a:t>
            </a:r>
            <a:endParaRPr kumimoji="1" lang="en-US" altLang="ja-JP" sz="1000" dirty="0"/>
          </a:p>
        </p:txBody>
      </p:sp>
      <p:sp>
        <p:nvSpPr>
          <p:cNvPr id="19" name="正方形/長方形 18">
            <a:extLst>
              <a:ext uri="{FF2B5EF4-FFF2-40B4-BE49-F238E27FC236}">
                <a16:creationId xmlns:a16="http://schemas.microsoft.com/office/drawing/2014/main" id="{5A04AFBE-BB14-41DD-A6CE-83282B60B449}"/>
              </a:ext>
            </a:extLst>
          </p:cNvPr>
          <p:cNvSpPr/>
          <p:nvPr/>
        </p:nvSpPr>
        <p:spPr>
          <a:xfrm>
            <a:off x="428401" y="3797396"/>
            <a:ext cx="356902" cy="26423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dirty="0">
                <a:latin typeface="ＭＳ Ｐゴシック" panose="020B0600070205080204" pitchFamily="50" charset="-128"/>
                <a:ea typeface="ＭＳ Ｐゴシック" panose="020B0600070205080204" pitchFamily="50" charset="-128"/>
              </a:rPr>
              <a:t>株価イメージ図</a:t>
            </a:r>
          </a:p>
        </p:txBody>
      </p:sp>
      <p:sp>
        <p:nvSpPr>
          <p:cNvPr id="20" name="正方形/長方形 19">
            <a:extLst>
              <a:ext uri="{FF2B5EF4-FFF2-40B4-BE49-F238E27FC236}">
                <a16:creationId xmlns:a16="http://schemas.microsoft.com/office/drawing/2014/main" id="{AE4E3040-4551-4090-9771-4B47AB230038}"/>
              </a:ext>
            </a:extLst>
          </p:cNvPr>
          <p:cNvSpPr/>
          <p:nvPr/>
        </p:nvSpPr>
        <p:spPr>
          <a:xfrm>
            <a:off x="372331" y="1215554"/>
            <a:ext cx="1565978" cy="317576"/>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ＭＳ ゴシック" panose="020B0609070205080204" pitchFamily="49" charset="-128"/>
                <a:ea typeface="ＭＳ ゴシック" panose="020B0609070205080204" pitchFamily="49" charset="-128"/>
              </a:rPr>
              <a:t>まとめ</a:t>
            </a:r>
          </a:p>
        </p:txBody>
      </p:sp>
      <p:sp>
        <p:nvSpPr>
          <p:cNvPr id="21" name="正方形/長方形 20">
            <a:extLst>
              <a:ext uri="{FF2B5EF4-FFF2-40B4-BE49-F238E27FC236}">
                <a16:creationId xmlns:a16="http://schemas.microsoft.com/office/drawing/2014/main" id="{7B75D9D1-19BF-40FE-8C2C-000C601377DA}"/>
              </a:ext>
            </a:extLst>
          </p:cNvPr>
          <p:cNvSpPr/>
          <p:nvPr/>
        </p:nvSpPr>
        <p:spPr>
          <a:xfrm>
            <a:off x="372331" y="1533130"/>
            <a:ext cx="8399338" cy="1808268"/>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Wingdings" panose="05000000000000000000" pitchFamily="2" charset="2"/>
              <a:buChar char="ü"/>
            </a:pPr>
            <a:r>
              <a:rPr kumimoji="1" lang="ja-JP" altLang="en-US" sz="1200" dirty="0">
                <a:solidFill>
                  <a:schemeClr val="tx1"/>
                </a:solidFill>
                <a:latin typeface="ＭＳ Ｐゴシック" panose="020B0600070205080204" pitchFamily="50" charset="-128"/>
                <a:ea typeface="ＭＳ Ｐゴシック" panose="020B0600070205080204" pitchFamily="50" charset="-128"/>
              </a:rPr>
              <a:t>今回の株価算定の試算においては、約●●億～●●億の株価と試算された（株式</a:t>
            </a:r>
            <a:r>
              <a:rPr kumimoji="1" lang="en-US" altLang="ja-JP" sz="1200" dirty="0">
                <a:solidFill>
                  <a:schemeClr val="tx1"/>
                </a:solidFill>
                <a:latin typeface="ＭＳ Ｐゴシック" panose="020B0600070205080204" pitchFamily="50" charset="-128"/>
                <a:ea typeface="ＭＳ Ｐゴシック" panose="020B0600070205080204" pitchFamily="50" charset="-128"/>
              </a:rPr>
              <a:t>100</a:t>
            </a:r>
            <a:r>
              <a:rPr kumimoji="1" lang="ja-JP" altLang="en-US" sz="1200" dirty="0">
                <a:solidFill>
                  <a:schemeClr val="tx1"/>
                </a:solidFill>
                <a:latin typeface="ＭＳ Ｐゴシック" panose="020B0600070205080204" pitchFamily="50" charset="-128"/>
                <a:ea typeface="ＭＳ Ｐゴシック" panose="020B0600070205080204" pitchFamily="50" charset="-128"/>
              </a:rPr>
              <a:t>％前提）</a:t>
            </a:r>
            <a:endParaRPr kumimoji="1" lang="en-US" altLang="ja-JP" sz="1200" dirty="0">
              <a:solidFill>
                <a:schemeClr val="tx1"/>
              </a:solidFill>
              <a:latin typeface="ＭＳ Ｐゴシック" panose="020B0600070205080204" pitchFamily="50" charset="-128"/>
              <a:ea typeface="ＭＳ Ｐゴシック" panose="020B0600070205080204" pitchFamily="50" charset="-128"/>
            </a:endParaRPr>
          </a:p>
          <a:p>
            <a:pPr marL="171450" indent="-171450">
              <a:buFont typeface="Wingdings" panose="05000000000000000000" pitchFamily="2" charset="2"/>
              <a:buChar char="ü"/>
            </a:pPr>
            <a:endParaRPr kumimoji="1" lang="en-US" altLang="ja-JP" sz="1200" dirty="0">
              <a:solidFill>
                <a:schemeClr val="tx1"/>
              </a:solidFill>
              <a:latin typeface="ＭＳ Ｐゴシック" panose="020B0600070205080204" pitchFamily="50" charset="-128"/>
              <a:ea typeface="ＭＳ Ｐゴシック" panose="020B0600070205080204" pitchFamily="50" charset="-128"/>
            </a:endParaRPr>
          </a:p>
          <a:p>
            <a:pPr marL="171450" indent="-171450">
              <a:buFont typeface="Wingdings" panose="05000000000000000000" pitchFamily="2" charset="2"/>
              <a:buChar char="ü"/>
            </a:pPr>
            <a:r>
              <a:rPr kumimoji="1" lang="en-US" altLang="ja-JP" sz="1200" dirty="0">
                <a:solidFill>
                  <a:schemeClr val="tx1"/>
                </a:solidFill>
                <a:latin typeface="ＭＳ Ｐゴシック" panose="020B0600070205080204" pitchFamily="50" charset="-128"/>
                <a:ea typeface="ＭＳ Ｐゴシック" panose="020B0600070205080204" pitchFamily="50" charset="-128"/>
              </a:rPr>
              <a:t>××××××××××××××××××××××××××××××××××××××××</a:t>
            </a:r>
          </a:p>
          <a:p>
            <a:pPr marL="171450" indent="-171450">
              <a:buFont typeface="Wingdings" panose="05000000000000000000" pitchFamily="2" charset="2"/>
              <a:buChar char="ü"/>
            </a:pPr>
            <a:endParaRPr kumimoji="1" lang="en-US" altLang="ja-JP" sz="1200" dirty="0">
              <a:solidFill>
                <a:schemeClr val="tx1"/>
              </a:solidFill>
              <a:latin typeface="ＭＳ Ｐゴシック" panose="020B0600070205080204" pitchFamily="50" charset="-128"/>
              <a:ea typeface="ＭＳ Ｐゴシック" panose="020B0600070205080204" pitchFamily="50" charset="-128"/>
            </a:endParaRPr>
          </a:p>
          <a:p>
            <a:pPr marL="171450" indent="-171450">
              <a:buFont typeface="Wingdings" panose="05000000000000000000" pitchFamily="2" charset="2"/>
              <a:buChar char="ü"/>
            </a:pPr>
            <a:r>
              <a:rPr kumimoji="1" lang="en-US" altLang="ja-JP" sz="1200" dirty="0">
                <a:solidFill>
                  <a:schemeClr val="tx1"/>
                </a:solidFill>
                <a:latin typeface="ＭＳ Ｐゴシック" panose="020B0600070205080204" pitchFamily="50" charset="-128"/>
                <a:ea typeface="ＭＳ Ｐゴシック" panose="020B0600070205080204" pitchFamily="50" charset="-128"/>
              </a:rPr>
              <a:t>××××××××××××××××××××××××××××××××××××××××</a:t>
            </a:r>
          </a:p>
          <a:p>
            <a:pPr marL="171450" indent="-171450">
              <a:buFont typeface="Wingdings" panose="05000000000000000000" pitchFamily="2" charset="2"/>
              <a:buChar char="ü"/>
            </a:pPr>
            <a:endParaRPr kumimoji="1" lang="en-US" altLang="ja-JP" sz="1200" dirty="0">
              <a:solidFill>
                <a:schemeClr val="tx1"/>
              </a:solidFill>
              <a:latin typeface="ＭＳ Ｐゴシック" panose="020B0600070205080204" pitchFamily="50" charset="-128"/>
              <a:ea typeface="ＭＳ Ｐゴシック" panose="020B0600070205080204" pitchFamily="50" charset="-128"/>
            </a:endParaRPr>
          </a:p>
          <a:p>
            <a:pPr marL="171450" indent="-171450">
              <a:buFont typeface="Wingdings" panose="05000000000000000000" pitchFamily="2" charset="2"/>
              <a:buChar char="ü"/>
            </a:pPr>
            <a:r>
              <a:rPr kumimoji="1" lang="en-US" altLang="ja-JP" sz="1200" dirty="0">
                <a:solidFill>
                  <a:schemeClr val="tx1"/>
                </a:solidFill>
                <a:latin typeface="ＭＳ Ｐゴシック" panose="020B0600070205080204" pitchFamily="50" charset="-128"/>
                <a:ea typeface="ＭＳ Ｐゴシック" panose="020B0600070205080204" pitchFamily="50" charset="-128"/>
              </a:rPr>
              <a:t>××××××××××××××××××××××××××××××××××××××××</a:t>
            </a:r>
          </a:p>
        </p:txBody>
      </p:sp>
      <p:sp>
        <p:nvSpPr>
          <p:cNvPr id="23" name="テキスト ボックス 22">
            <a:extLst>
              <a:ext uri="{FF2B5EF4-FFF2-40B4-BE49-F238E27FC236}">
                <a16:creationId xmlns:a16="http://schemas.microsoft.com/office/drawing/2014/main" id="{52C5A7D6-13A4-4544-BF7A-B5915EFADCA3}"/>
              </a:ext>
            </a:extLst>
          </p:cNvPr>
          <p:cNvSpPr txBox="1"/>
          <p:nvPr/>
        </p:nvSpPr>
        <p:spPr>
          <a:xfrm>
            <a:off x="5464579" y="3797396"/>
            <a:ext cx="3307311" cy="1277273"/>
          </a:xfrm>
          <a:prstGeom prst="rect">
            <a:avLst/>
          </a:prstGeom>
          <a:noFill/>
        </p:spPr>
        <p:txBody>
          <a:bodyPr wrap="square" rtlCol="0">
            <a:spAutoFit/>
          </a:bodyPr>
          <a:lstStyle/>
          <a:p>
            <a:r>
              <a:rPr kumimoji="1" lang="en-US" altLang="ja-JP" sz="1100" dirty="0"/>
              <a:t>【</a:t>
            </a:r>
            <a:r>
              <a:rPr kumimoji="1" lang="ja-JP" altLang="en-US" sz="1100" dirty="0"/>
              <a:t>手取り額の試算</a:t>
            </a:r>
            <a:r>
              <a:rPr kumimoji="1" lang="en-US" altLang="ja-JP" sz="1100" dirty="0"/>
              <a:t>】</a:t>
            </a:r>
          </a:p>
          <a:p>
            <a:endParaRPr kumimoji="1" lang="en-US" altLang="ja-JP" sz="1100" dirty="0"/>
          </a:p>
          <a:p>
            <a:r>
              <a:rPr kumimoji="1" lang="ja-JP" altLang="en-US" sz="1100" dirty="0"/>
              <a:t>仮に●●億円で売却した場合</a:t>
            </a:r>
            <a:endParaRPr kumimoji="1" lang="en-US" altLang="ja-JP" sz="1100" dirty="0"/>
          </a:p>
          <a:p>
            <a:endParaRPr kumimoji="1" lang="en-US" altLang="ja-JP" sz="1100" dirty="0"/>
          </a:p>
          <a:p>
            <a:r>
              <a:rPr kumimoji="1" lang="ja-JP" altLang="en-US" sz="1100" dirty="0"/>
              <a:t>株式譲渡の税率は</a:t>
            </a:r>
            <a:r>
              <a:rPr kumimoji="1" lang="en-US" altLang="ja-JP" sz="1100" dirty="0"/>
              <a:t>20</a:t>
            </a:r>
            <a:r>
              <a:rPr kumimoji="1" lang="ja-JP" altLang="en-US" sz="1100" dirty="0"/>
              <a:t>％</a:t>
            </a:r>
            <a:endParaRPr kumimoji="1" lang="en-US" altLang="ja-JP" sz="1100" dirty="0"/>
          </a:p>
          <a:p>
            <a:endParaRPr kumimoji="1" lang="en-US" altLang="ja-JP" sz="1100" dirty="0"/>
          </a:p>
          <a:p>
            <a:pPr marL="171450" indent="-171450">
              <a:buFont typeface="Wingdings" panose="05000000000000000000" pitchFamily="2" charset="2"/>
              <a:buChar char="p"/>
            </a:pPr>
            <a:r>
              <a:rPr kumimoji="1" lang="ja-JP" altLang="en-US" sz="1100" dirty="0"/>
              <a:t>●●億円</a:t>
            </a:r>
            <a:r>
              <a:rPr kumimoji="1" lang="en-US" altLang="ja-JP" sz="1100" dirty="0"/>
              <a:t>×80</a:t>
            </a:r>
            <a:r>
              <a:rPr kumimoji="1" lang="ja-JP" altLang="en-US" sz="1100" dirty="0"/>
              <a:t>％＝●●億円</a:t>
            </a:r>
            <a:endParaRPr kumimoji="1" lang="en-US" altLang="ja-JP" sz="1100" dirty="0"/>
          </a:p>
        </p:txBody>
      </p:sp>
      <p:sp>
        <p:nvSpPr>
          <p:cNvPr id="22" name="テキスト ボックス 21">
            <a:extLst>
              <a:ext uri="{FF2B5EF4-FFF2-40B4-BE49-F238E27FC236}">
                <a16:creationId xmlns:a16="http://schemas.microsoft.com/office/drawing/2014/main" id="{5C915B49-BE72-43F0-B4D1-EFBEF63901DC}"/>
              </a:ext>
            </a:extLst>
          </p:cNvPr>
          <p:cNvSpPr txBox="1"/>
          <p:nvPr/>
        </p:nvSpPr>
        <p:spPr>
          <a:xfrm rot="19754579">
            <a:off x="850175" y="2683958"/>
            <a:ext cx="7105058" cy="1862048"/>
          </a:xfrm>
          <a:prstGeom prst="rect">
            <a:avLst/>
          </a:prstGeom>
          <a:noFill/>
        </p:spPr>
        <p:txBody>
          <a:bodyPr wrap="square" rtlCol="0">
            <a:spAutoFit/>
          </a:bodyPr>
          <a:lstStyle/>
          <a:p>
            <a:pPr algn="ctr"/>
            <a:r>
              <a:rPr kumimoji="1" lang="en-US" altLang="ja-JP" sz="11500" dirty="0">
                <a:solidFill>
                  <a:schemeClr val="bg1">
                    <a:lumMod val="65000"/>
                  </a:schemeClr>
                </a:solidFill>
              </a:rPr>
              <a:t>Sample</a:t>
            </a:r>
            <a:endParaRPr kumimoji="1" lang="ja-JP" altLang="en-US" sz="11500" dirty="0">
              <a:solidFill>
                <a:schemeClr val="bg1">
                  <a:lumMod val="65000"/>
                </a:schemeClr>
              </a:solidFill>
            </a:endParaRPr>
          </a:p>
        </p:txBody>
      </p:sp>
    </p:spTree>
    <p:extLst>
      <p:ext uri="{BB962C8B-B14F-4D97-AF65-F5344CB8AC3E}">
        <p14:creationId xmlns:p14="http://schemas.microsoft.com/office/powerpoint/2010/main" val="184138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E1E95976-2448-434C-A717-8BD34767F3C8}"/>
              </a:ext>
            </a:extLst>
          </p:cNvPr>
          <p:cNvSpPr>
            <a:spLocks noGrp="1"/>
          </p:cNvSpPr>
          <p:nvPr>
            <p:ph idx="1"/>
          </p:nvPr>
        </p:nvSpPr>
        <p:spPr>
          <a:xfrm>
            <a:off x="394092" y="1905000"/>
            <a:ext cx="8558973" cy="2506880"/>
          </a:xfrm>
        </p:spPr>
        <p:txBody>
          <a:bodyPr anchor="ctr"/>
          <a:lstStyle/>
          <a:p>
            <a:pPr marL="0" indent="0">
              <a:buNone/>
            </a:pPr>
            <a:r>
              <a:rPr kumimoji="1" lang="ja-JP" altLang="en-US" dirty="0"/>
              <a:t>事業承継に向けたご参考</a:t>
            </a:r>
          </a:p>
        </p:txBody>
      </p:sp>
      <p:sp>
        <p:nvSpPr>
          <p:cNvPr id="4" name="スライド番号プレースホルダー 3">
            <a:extLst>
              <a:ext uri="{FF2B5EF4-FFF2-40B4-BE49-F238E27FC236}">
                <a16:creationId xmlns:a16="http://schemas.microsoft.com/office/drawing/2014/main" id="{51177106-5A9B-4BAC-9B2D-0714688C4CF1}"/>
              </a:ext>
            </a:extLst>
          </p:cNvPr>
          <p:cNvSpPr>
            <a:spLocks noGrp="1"/>
          </p:cNvSpPr>
          <p:nvPr>
            <p:ph type="sldNum" sz="quarter" idx="12"/>
          </p:nvPr>
        </p:nvSpPr>
        <p:spPr/>
        <p:txBody>
          <a:bodyPr/>
          <a:lstStyle/>
          <a:p>
            <a:fld id="{0B97396E-21F5-474A-B3C6-E314199112C5}" type="slidenum">
              <a:rPr lang="ja-JP" altLang="en-US" smtClean="0"/>
              <a:pPr/>
              <a:t>6</a:t>
            </a:fld>
            <a:endParaRPr lang="ja-JP" altLang="en-US"/>
          </a:p>
        </p:txBody>
      </p:sp>
      <p:sp>
        <p:nvSpPr>
          <p:cNvPr id="5" name="テキスト ボックス 4">
            <a:extLst>
              <a:ext uri="{FF2B5EF4-FFF2-40B4-BE49-F238E27FC236}">
                <a16:creationId xmlns:a16="http://schemas.microsoft.com/office/drawing/2014/main" id="{F4E353C7-65F7-40DB-B952-5A28F4DF4181}"/>
              </a:ext>
            </a:extLst>
          </p:cNvPr>
          <p:cNvSpPr txBox="1"/>
          <p:nvPr/>
        </p:nvSpPr>
        <p:spPr>
          <a:xfrm rot="19754579">
            <a:off x="850175" y="2683958"/>
            <a:ext cx="7105058" cy="1862048"/>
          </a:xfrm>
          <a:prstGeom prst="rect">
            <a:avLst/>
          </a:prstGeom>
          <a:noFill/>
        </p:spPr>
        <p:txBody>
          <a:bodyPr wrap="square" rtlCol="0">
            <a:spAutoFit/>
          </a:bodyPr>
          <a:lstStyle/>
          <a:p>
            <a:pPr algn="ctr"/>
            <a:r>
              <a:rPr kumimoji="1" lang="en-US" altLang="ja-JP" sz="11500" dirty="0">
                <a:solidFill>
                  <a:schemeClr val="bg1">
                    <a:lumMod val="65000"/>
                  </a:schemeClr>
                </a:solidFill>
              </a:rPr>
              <a:t>Sample</a:t>
            </a:r>
            <a:endParaRPr kumimoji="1" lang="ja-JP" altLang="en-US" sz="11500" dirty="0">
              <a:solidFill>
                <a:schemeClr val="bg1">
                  <a:lumMod val="65000"/>
                </a:schemeClr>
              </a:solidFill>
            </a:endParaRPr>
          </a:p>
        </p:txBody>
      </p:sp>
    </p:spTree>
    <p:extLst>
      <p:ext uri="{BB962C8B-B14F-4D97-AF65-F5344CB8AC3E}">
        <p14:creationId xmlns:p14="http://schemas.microsoft.com/office/powerpoint/2010/main" val="115756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D51F35-FB75-4336-8B0D-48330F635330}"/>
              </a:ext>
            </a:extLst>
          </p:cNvPr>
          <p:cNvSpPr>
            <a:spLocks noGrp="1"/>
          </p:cNvSpPr>
          <p:nvPr>
            <p:ph type="title"/>
          </p:nvPr>
        </p:nvSpPr>
        <p:spPr/>
        <p:txBody>
          <a:bodyPr>
            <a:normAutofit/>
          </a:bodyPr>
          <a:lstStyle/>
          <a:p>
            <a:r>
              <a:rPr kumimoji="1" lang="ja-JP" altLang="en-US" sz="2000" dirty="0"/>
              <a:t>事業承継に向けた取り得る選択肢</a:t>
            </a:r>
          </a:p>
        </p:txBody>
      </p:sp>
      <p:sp>
        <p:nvSpPr>
          <p:cNvPr id="4" name="スライド番号プレースホルダー 3">
            <a:extLst>
              <a:ext uri="{FF2B5EF4-FFF2-40B4-BE49-F238E27FC236}">
                <a16:creationId xmlns:a16="http://schemas.microsoft.com/office/drawing/2014/main" id="{C61D3872-368A-439C-A25C-86E0E5B9EA25}"/>
              </a:ext>
            </a:extLst>
          </p:cNvPr>
          <p:cNvSpPr>
            <a:spLocks noGrp="1"/>
          </p:cNvSpPr>
          <p:nvPr>
            <p:ph type="sldNum" sz="quarter" idx="12"/>
          </p:nvPr>
        </p:nvSpPr>
        <p:spPr>
          <a:xfrm>
            <a:off x="6791632" y="6356350"/>
            <a:ext cx="2057400" cy="365125"/>
          </a:xfrm>
        </p:spPr>
        <p:txBody>
          <a:bodyPr/>
          <a:lstStyle/>
          <a:p>
            <a:fld id="{0B97396E-21F5-474A-B3C6-E314199112C5}" type="slidenum">
              <a:rPr lang="ja-JP" altLang="en-US" smtClean="0"/>
              <a:pPr/>
              <a:t>7</a:t>
            </a:fld>
            <a:endParaRPr lang="ja-JP" altLang="en-US"/>
          </a:p>
        </p:txBody>
      </p:sp>
      <p:sp>
        <p:nvSpPr>
          <p:cNvPr id="5" name="正方形/長方形 4">
            <a:extLst>
              <a:ext uri="{FF2B5EF4-FFF2-40B4-BE49-F238E27FC236}">
                <a16:creationId xmlns:a16="http://schemas.microsoft.com/office/drawing/2014/main" id="{3FD18941-1C46-4A83-A58B-07994BE629BF}"/>
              </a:ext>
            </a:extLst>
          </p:cNvPr>
          <p:cNvSpPr/>
          <p:nvPr/>
        </p:nvSpPr>
        <p:spPr>
          <a:xfrm>
            <a:off x="372331" y="1073669"/>
            <a:ext cx="4309282" cy="317576"/>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latin typeface="ＭＳ ゴシック" panose="020B0609070205080204" pitchFamily="49" charset="-128"/>
                <a:ea typeface="ＭＳ ゴシック" panose="020B0609070205080204" pitchFamily="49" charset="-128"/>
              </a:rPr>
              <a:t>パターン①　親族内承継　</a:t>
            </a:r>
            <a:r>
              <a:rPr kumimoji="1" lang="en-US" altLang="ja-JP" sz="1200" dirty="0">
                <a:latin typeface="ＭＳ ゴシック" panose="020B0609070205080204" pitchFamily="49" charset="-128"/>
                <a:ea typeface="ＭＳ ゴシック" panose="020B0609070205080204" pitchFamily="49" charset="-128"/>
              </a:rPr>
              <a:t>or</a:t>
            </a:r>
            <a:r>
              <a:rPr kumimoji="1" lang="ja-JP" altLang="en-US" sz="1200" dirty="0">
                <a:latin typeface="ＭＳ ゴシック" panose="020B0609070205080204" pitchFamily="49" charset="-128"/>
                <a:ea typeface="ＭＳ ゴシック" panose="020B0609070205080204" pitchFamily="49" charset="-128"/>
              </a:rPr>
              <a:t>　ほかの既存株主への承継</a:t>
            </a:r>
          </a:p>
        </p:txBody>
      </p:sp>
      <p:sp>
        <p:nvSpPr>
          <p:cNvPr id="6" name="正方形/長方形 5">
            <a:extLst>
              <a:ext uri="{FF2B5EF4-FFF2-40B4-BE49-F238E27FC236}">
                <a16:creationId xmlns:a16="http://schemas.microsoft.com/office/drawing/2014/main" id="{DBA2EB01-1C7E-4933-BFD0-A50D0437CEA8}"/>
              </a:ext>
            </a:extLst>
          </p:cNvPr>
          <p:cNvSpPr/>
          <p:nvPr/>
        </p:nvSpPr>
        <p:spPr>
          <a:xfrm>
            <a:off x="388075" y="1391245"/>
            <a:ext cx="8127275" cy="1208781"/>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Wingdings" panose="05000000000000000000" pitchFamily="2" charset="2"/>
              <a:buChar char="ü"/>
            </a:pPr>
            <a:r>
              <a:rPr kumimoji="1" lang="ja-JP" altLang="en-US" sz="1200" dirty="0">
                <a:solidFill>
                  <a:schemeClr val="tx1"/>
                </a:solidFill>
                <a:latin typeface="ＭＳ Ｐゴシック" panose="020B0600070205080204" pitchFamily="50" charset="-128"/>
                <a:ea typeface="ＭＳ Ｐゴシック" panose="020B0600070205080204" pitchFamily="50" charset="-128"/>
              </a:rPr>
              <a:t>社長様のご親族もしくは、既存の他の株主の方に株式を譲渡する。</a:t>
            </a:r>
          </a:p>
          <a:p>
            <a:pPr marL="171450" indent="-171450">
              <a:buFont typeface="Wingdings" panose="05000000000000000000" pitchFamily="2" charset="2"/>
              <a:buChar char="ü"/>
            </a:pPr>
            <a:endParaRPr kumimoji="1" lang="en-US" altLang="ja-JP" sz="1200" dirty="0">
              <a:solidFill>
                <a:schemeClr val="tx1"/>
              </a:solidFill>
              <a:latin typeface="ＭＳ Ｐゴシック" panose="020B0600070205080204" pitchFamily="50" charset="-128"/>
              <a:ea typeface="ＭＳ Ｐゴシック" panose="020B0600070205080204" pitchFamily="50" charset="-128"/>
            </a:endParaRPr>
          </a:p>
          <a:p>
            <a:pPr marL="171450" indent="-171450">
              <a:buFont typeface="Wingdings" panose="05000000000000000000" pitchFamily="2" charset="2"/>
              <a:buChar char="ü"/>
            </a:pPr>
            <a:r>
              <a:rPr kumimoji="1" lang="ja-JP" altLang="en-US" sz="1200" dirty="0">
                <a:solidFill>
                  <a:schemeClr val="tx1"/>
                </a:solidFill>
                <a:latin typeface="ＭＳ Ｐゴシック" panose="020B0600070205080204" pitchFamily="50" charset="-128"/>
                <a:ea typeface="ＭＳ Ｐゴシック" panose="020B0600070205080204" pitchFamily="50" charset="-128"/>
              </a:rPr>
              <a:t>具体的な手法としては、</a:t>
            </a:r>
            <a:r>
              <a:rPr kumimoji="1" lang="en-US" altLang="ja-JP" sz="1200" dirty="0">
                <a:solidFill>
                  <a:schemeClr val="tx1"/>
                </a:solidFill>
                <a:latin typeface="ＭＳ Ｐゴシック" panose="020B0600070205080204" pitchFamily="50" charset="-128"/>
                <a:ea typeface="ＭＳ Ｐゴシック" panose="020B0600070205080204" pitchFamily="50" charset="-128"/>
              </a:rPr>
              <a:t>××× ××× ××××× ××××× ××××× ××××× ××××× ××××</a:t>
            </a:r>
          </a:p>
          <a:p>
            <a:pPr marL="171450" indent="-171450">
              <a:buFont typeface="Wingdings" panose="05000000000000000000" pitchFamily="2" charset="2"/>
              <a:buChar char="ü"/>
            </a:pPr>
            <a:endParaRPr kumimoji="1" lang="en-US" altLang="ja-JP" sz="1200" dirty="0">
              <a:solidFill>
                <a:schemeClr val="tx1"/>
              </a:solidFill>
              <a:latin typeface="ＭＳ Ｐゴシック" panose="020B0600070205080204" pitchFamily="50" charset="-128"/>
              <a:ea typeface="ＭＳ Ｐゴシック" panose="020B0600070205080204" pitchFamily="50" charset="-128"/>
            </a:endParaRPr>
          </a:p>
          <a:p>
            <a:pPr marL="171450" indent="-171450">
              <a:buFont typeface="Wingdings" panose="05000000000000000000" pitchFamily="2" charset="2"/>
              <a:buChar char="ü"/>
            </a:pPr>
            <a:r>
              <a:rPr kumimoji="1" lang="en-US" altLang="ja-JP" sz="1200" dirty="0">
                <a:solidFill>
                  <a:schemeClr val="tx1"/>
                </a:solidFill>
                <a:latin typeface="ＭＳ Ｐゴシック" panose="020B0600070205080204" pitchFamily="50" charset="-128"/>
                <a:ea typeface="ＭＳ Ｐゴシック" panose="020B0600070205080204" pitchFamily="50" charset="-128"/>
              </a:rPr>
              <a:t>××××× ××××× ××××× ××××× ××××× ××××× ××××× ××××× ×××××</a:t>
            </a:r>
          </a:p>
        </p:txBody>
      </p:sp>
      <p:sp>
        <p:nvSpPr>
          <p:cNvPr id="27" name="正方形/長方形 26">
            <a:extLst>
              <a:ext uri="{FF2B5EF4-FFF2-40B4-BE49-F238E27FC236}">
                <a16:creationId xmlns:a16="http://schemas.microsoft.com/office/drawing/2014/main" id="{61187BB7-DCB5-4D0F-9302-545410FC42F1}"/>
              </a:ext>
            </a:extLst>
          </p:cNvPr>
          <p:cNvSpPr/>
          <p:nvPr/>
        </p:nvSpPr>
        <p:spPr>
          <a:xfrm>
            <a:off x="356587" y="2722100"/>
            <a:ext cx="4309282" cy="317576"/>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latin typeface="ＭＳ ゴシック" panose="020B0609070205080204" pitchFamily="49" charset="-128"/>
                <a:ea typeface="ＭＳ ゴシック" panose="020B0609070205080204" pitchFamily="49" charset="-128"/>
              </a:rPr>
              <a:t>パターン②　親族外承継（</a:t>
            </a:r>
            <a:r>
              <a:rPr kumimoji="1" lang="en-US" altLang="ja-JP" sz="1200" dirty="0">
                <a:latin typeface="ＭＳ ゴシック" panose="020B0609070205080204" pitchFamily="49" charset="-128"/>
                <a:ea typeface="ＭＳ ゴシック" panose="020B0609070205080204" pitchFamily="49" charset="-128"/>
              </a:rPr>
              <a:t>MBO</a:t>
            </a:r>
            <a:r>
              <a:rPr kumimoji="1" lang="ja-JP" altLang="en-US" sz="1200" dirty="0">
                <a:latin typeface="ＭＳ ゴシック" panose="020B0609070205080204" pitchFamily="49" charset="-128"/>
                <a:ea typeface="ＭＳ ゴシック" panose="020B0609070205080204" pitchFamily="49" charset="-128"/>
              </a:rPr>
              <a:t>）</a:t>
            </a:r>
          </a:p>
        </p:txBody>
      </p:sp>
      <p:sp>
        <p:nvSpPr>
          <p:cNvPr id="28" name="正方形/長方形 27">
            <a:extLst>
              <a:ext uri="{FF2B5EF4-FFF2-40B4-BE49-F238E27FC236}">
                <a16:creationId xmlns:a16="http://schemas.microsoft.com/office/drawing/2014/main" id="{7F47C7EF-FDF9-4658-A6CD-97DF49A058A1}"/>
              </a:ext>
            </a:extLst>
          </p:cNvPr>
          <p:cNvSpPr/>
          <p:nvPr/>
        </p:nvSpPr>
        <p:spPr>
          <a:xfrm>
            <a:off x="372331" y="3039677"/>
            <a:ext cx="8127275" cy="849156"/>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Wingdings" panose="05000000000000000000" pitchFamily="2" charset="2"/>
              <a:buChar char="ü"/>
            </a:pPr>
            <a:r>
              <a:rPr kumimoji="1" lang="ja-JP" altLang="en-US" sz="1200" dirty="0">
                <a:solidFill>
                  <a:schemeClr val="tx1"/>
                </a:solidFill>
                <a:latin typeface="ＭＳ Ｐゴシック" panose="020B0600070205080204" pitchFamily="50" charset="-128"/>
                <a:ea typeface="ＭＳ Ｐゴシック" panose="020B0600070205080204" pitchFamily="50" charset="-128"/>
              </a:rPr>
              <a:t>会社の幹部の方、従業員の方が社長様の後継者として、社長様他、既存株主から株式を買い取る。</a:t>
            </a:r>
            <a:endParaRPr kumimoji="1" lang="en-US" altLang="ja-JP" sz="1200" dirty="0">
              <a:solidFill>
                <a:schemeClr val="tx1"/>
              </a:solidFill>
              <a:latin typeface="ＭＳ Ｐゴシック" panose="020B0600070205080204" pitchFamily="50" charset="-128"/>
              <a:ea typeface="ＭＳ Ｐゴシック" panose="020B0600070205080204" pitchFamily="50" charset="-128"/>
            </a:endParaRPr>
          </a:p>
          <a:p>
            <a:pPr marL="171450" indent="-171450">
              <a:buFont typeface="Wingdings" panose="05000000000000000000" pitchFamily="2" charset="2"/>
              <a:buChar char="ü"/>
            </a:pPr>
            <a:endParaRPr kumimoji="1" lang="en-US" altLang="ja-JP" sz="1200" dirty="0">
              <a:solidFill>
                <a:schemeClr val="tx1"/>
              </a:solidFill>
              <a:latin typeface="ＭＳ Ｐゴシック" panose="020B0600070205080204" pitchFamily="50" charset="-128"/>
              <a:ea typeface="ＭＳ Ｐゴシック" panose="020B0600070205080204" pitchFamily="50" charset="-128"/>
            </a:endParaRPr>
          </a:p>
          <a:p>
            <a:pPr marL="171450" indent="-171450">
              <a:buFont typeface="Wingdings" panose="05000000000000000000" pitchFamily="2" charset="2"/>
              <a:buChar char="ü"/>
            </a:pPr>
            <a:r>
              <a:rPr kumimoji="1" lang="ja-JP" altLang="en-US" sz="1200" dirty="0">
                <a:solidFill>
                  <a:schemeClr val="tx1"/>
                </a:solidFill>
                <a:latin typeface="ＭＳ Ｐゴシック" panose="020B0600070205080204" pitchFamily="50" charset="-128"/>
                <a:ea typeface="ＭＳ Ｐゴシック" panose="020B0600070205080204" pitchFamily="50" charset="-128"/>
              </a:rPr>
              <a:t>具体的な手法は、</a:t>
            </a:r>
            <a:r>
              <a:rPr kumimoji="1" lang="en-US" altLang="ja-JP" sz="1200" dirty="0">
                <a:solidFill>
                  <a:schemeClr val="tx1"/>
                </a:solidFill>
                <a:latin typeface="ＭＳ Ｐゴシック" panose="020B0600070205080204" pitchFamily="50" charset="-128"/>
                <a:ea typeface="ＭＳ Ｐゴシック" panose="020B0600070205080204" pitchFamily="50" charset="-128"/>
              </a:rPr>
              <a:t>×× ××××× ××××× ××××× ××××× ××××× ×××××</a:t>
            </a:r>
          </a:p>
        </p:txBody>
      </p:sp>
      <p:sp>
        <p:nvSpPr>
          <p:cNvPr id="31" name="正方形/長方形 30">
            <a:extLst>
              <a:ext uri="{FF2B5EF4-FFF2-40B4-BE49-F238E27FC236}">
                <a16:creationId xmlns:a16="http://schemas.microsoft.com/office/drawing/2014/main" id="{60D16F06-913A-44BF-8FAA-8E8E8A82F6F4}"/>
              </a:ext>
            </a:extLst>
          </p:cNvPr>
          <p:cNvSpPr/>
          <p:nvPr/>
        </p:nvSpPr>
        <p:spPr>
          <a:xfrm>
            <a:off x="356587" y="4000404"/>
            <a:ext cx="4309282" cy="317576"/>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latin typeface="ＭＳ ゴシック" panose="020B0609070205080204" pitchFamily="49" charset="-128"/>
                <a:ea typeface="ＭＳ ゴシック" panose="020B0609070205080204" pitchFamily="49" charset="-128"/>
              </a:rPr>
              <a:t>パターン③　</a:t>
            </a:r>
            <a:r>
              <a:rPr kumimoji="1" lang="en-US" altLang="ja-JP" sz="1200" dirty="0">
                <a:latin typeface="ＭＳ ゴシック" panose="020B0609070205080204" pitchFamily="49" charset="-128"/>
                <a:ea typeface="ＭＳ ゴシック" panose="020B0609070205080204" pitchFamily="49" charset="-128"/>
              </a:rPr>
              <a:t>M</a:t>
            </a:r>
            <a:r>
              <a:rPr kumimoji="1" lang="ja-JP" altLang="en-US" sz="1200" dirty="0">
                <a:latin typeface="ＭＳ ゴシック" panose="020B0609070205080204" pitchFamily="49" charset="-128"/>
                <a:ea typeface="ＭＳ ゴシック" panose="020B0609070205080204" pitchFamily="49" charset="-128"/>
              </a:rPr>
              <a:t>＆</a:t>
            </a:r>
            <a:r>
              <a:rPr kumimoji="1" lang="en-US" altLang="ja-JP" sz="1200" dirty="0">
                <a:latin typeface="ＭＳ ゴシック" panose="020B0609070205080204" pitchFamily="49" charset="-128"/>
                <a:ea typeface="ＭＳ ゴシック" panose="020B0609070205080204" pitchFamily="49" charset="-128"/>
              </a:rPr>
              <a:t>A</a:t>
            </a:r>
            <a:r>
              <a:rPr kumimoji="1" lang="ja-JP" altLang="en-US" sz="1200" dirty="0">
                <a:latin typeface="ＭＳ ゴシック" panose="020B0609070205080204" pitchFamily="49" charset="-128"/>
                <a:ea typeface="ＭＳ ゴシック" panose="020B0609070205080204" pitchFamily="49" charset="-128"/>
              </a:rPr>
              <a:t>（全部譲渡）</a:t>
            </a:r>
          </a:p>
        </p:txBody>
      </p:sp>
      <p:sp>
        <p:nvSpPr>
          <p:cNvPr id="32" name="正方形/長方形 31">
            <a:extLst>
              <a:ext uri="{FF2B5EF4-FFF2-40B4-BE49-F238E27FC236}">
                <a16:creationId xmlns:a16="http://schemas.microsoft.com/office/drawing/2014/main" id="{E9CB77E1-2951-47A6-AAC0-72B599A73650}"/>
              </a:ext>
            </a:extLst>
          </p:cNvPr>
          <p:cNvSpPr/>
          <p:nvPr/>
        </p:nvSpPr>
        <p:spPr>
          <a:xfrm>
            <a:off x="372331" y="4317981"/>
            <a:ext cx="8127275" cy="849156"/>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Wingdings" panose="05000000000000000000" pitchFamily="2" charset="2"/>
              <a:buChar char="ü"/>
            </a:pPr>
            <a:r>
              <a:rPr kumimoji="1" lang="ja-JP" altLang="en-US" sz="1200" dirty="0">
                <a:solidFill>
                  <a:schemeClr val="tx1"/>
                </a:solidFill>
                <a:latin typeface="ＭＳ Ｐゴシック" panose="020B0600070205080204" pitchFamily="50" charset="-128"/>
                <a:ea typeface="ＭＳ Ｐゴシック" panose="020B0600070205080204" pitchFamily="50" charset="-128"/>
              </a:rPr>
              <a:t>既存株主が保有する株式を第三者に売却する（会社を</a:t>
            </a:r>
            <a:r>
              <a:rPr kumimoji="1" lang="en-US" altLang="ja-JP" sz="1200" dirty="0">
                <a:solidFill>
                  <a:schemeClr val="tx1"/>
                </a:solidFill>
                <a:latin typeface="ＭＳ Ｐゴシック" panose="020B0600070205080204" pitchFamily="50" charset="-128"/>
                <a:ea typeface="ＭＳ Ｐゴシック" panose="020B0600070205080204" pitchFamily="50" charset="-128"/>
              </a:rPr>
              <a:t>100</a:t>
            </a:r>
            <a:r>
              <a:rPr kumimoji="1" lang="ja-JP" altLang="en-US" sz="1200" dirty="0">
                <a:solidFill>
                  <a:schemeClr val="tx1"/>
                </a:solidFill>
                <a:latin typeface="ＭＳ Ｐゴシック" panose="020B0600070205080204" pitchFamily="50" charset="-128"/>
                <a:ea typeface="ＭＳ Ｐゴシック" panose="020B0600070205080204" pitchFamily="50" charset="-128"/>
              </a:rPr>
              <a:t>％売却する）。</a:t>
            </a:r>
            <a:endParaRPr kumimoji="1" lang="en-US" altLang="ja-JP" sz="1200" dirty="0">
              <a:solidFill>
                <a:schemeClr val="tx1"/>
              </a:solidFill>
              <a:latin typeface="ＭＳ Ｐゴシック" panose="020B0600070205080204" pitchFamily="50" charset="-128"/>
              <a:ea typeface="ＭＳ Ｐゴシック" panose="020B0600070205080204" pitchFamily="50" charset="-128"/>
            </a:endParaRPr>
          </a:p>
          <a:p>
            <a:pPr marL="171450" indent="-171450">
              <a:buFont typeface="Wingdings" panose="05000000000000000000" pitchFamily="2" charset="2"/>
              <a:buChar char="ü"/>
            </a:pPr>
            <a:endParaRPr kumimoji="1" lang="en-US" altLang="ja-JP" sz="1200" dirty="0">
              <a:solidFill>
                <a:schemeClr val="tx1"/>
              </a:solidFill>
              <a:latin typeface="ＭＳ Ｐゴシック" panose="020B0600070205080204" pitchFamily="50" charset="-128"/>
              <a:ea typeface="ＭＳ Ｐゴシック" panose="020B0600070205080204" pitchFamily="50" charset="-128"/>
            </a:endParaRPr>
          </a:p>
          <a:p>
            <a:pPr marL="171450" indent="-171450">
              <a:buFont typeface="Wingdings" panose="05000000000000000000" pitchFamily="2" charset="2"/>
              <a:buChar char="ü"/>
            </a:pPr>
            <a:r>
              <a:rPr kumimoji="1" lang="ja-JP" altLang="en-US" sz="1200" dirty="0">
                <a:solidFill>
                  <a:schemeClr val="tx1"/>
                </a:solidFill>
                <a:latin typeface="ＭＳ Ｐゴシック" panose="020B0600070205080204" pitchFamily="50" charset="-128"/>
                <a:ea typeface="ＭＳ Ｐゴシック" panose="020B0600070205080204" pitchFamily="50" charset="-128"/>
              </a:rPr>
              <a:t>貴社の場合、</a:t>
            </a:r>
            <a:r>
              <a:rPr kumimoji="1" lang="en-US" altLang="ja-JP" sz="1200" dirty="0">
                <a:solidFill>
                  <a:schemeClr val="tx1"/>
                </a:solidFill>
                <a:latin typeface="ＭＳ Ｐゴシック" panose="020B0600070205080204" pitchFamily="50" charset="-128"/>
                <a:ea typeface="ＭＳ Ｐゴシック" panose="020B0600070205080204" pitchFamily="50" charset="-128"/>
              </a:rPr>
              <a:t> ××××× ××××× ××××× ××××× ××××× ××××× ××××× ×××××</a:t>
            </a:r>
          </a:p>
        </p:txBody>
      </p:sp>
      <p:sp>
        <p:nvSpPr>
          <p:cNvPr id="33" name="正方形/長方形 32">
            <a:extLst>
              <a:ext uri="{FF2B5EF4-FFF2-40B4-BE49-F238E27FC236}">
                <a16:creationId xmlns:a16="http://schemas.microsoft.com/office/drawing/2014/main" id="{E5458453-79C1-41B9-B7EF-C2FF0817A972}"/>
              </a:ext>
            </a:extLst>
          </p:cNvPr>
          <p:cNvSpPr/>
          <p:nvPr/>
        </p:nvSpPr>
        <p:spPr>
          <a:xfrm>
            <a:off x="372331" y="5278708"/>
            <a:ext cx="4309282" cy="317576"/>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latin typeface="ＭＳ ゴシック" panose="020B0609070205080204" pitchFamily="49" charset="-128"/>
                <a:ea typeface="ＭＳ ゴシック" panose="020B0609070205080204" pitchFamily="49" charset="-128"/>
              </a:rPr>
              <a:t>パターン③</a:t>
            </a:r>
            <a:r>
              <a:rPr kumimoji="1" lang="en-US" altLang="ja-JP" sz="1200" dirty="0">
                <a:latin typeface="ＭＳ ゴシック" panose="020B0609070205080204" pitchFamily="49" charset="-128"/>
                <a:ea typeface="ＭＳ ゴシック" panose="020B0609070205080204" pitchFamily="49" charset="-128"/>
              </a:rPr>
              <a:t>-2</a:t>
            </a:r>
            <a:r>
              <a:rPr kumimoji="1" lang="ja-JP" altLang="en-US" sz="1200" dirty="0">
                <a:latin typeface="ＭＳ ゴシック" panose="020B0609070205080204" pitchFamily="49" charset="-128"/>
                <a:ea typeface="ＭＳ ゴシック" panose="020B0609070205080204" pitchFamily="49" charset="-128"/>
              </a:rPr>
              <a:t>　</a:t>
            </a:r>
            <a:r>
              <a:rPr kumimoji="1" lang="en-US" altLang="ja-JP" sz="1200" dirty="0">
                <a:latin typeface="ＭＳ ゴシック" panose="020B0609070205080204" pitchFamily="49" charset="-128"/>
                <a:ea typeface="ＭＳ ゴシック" panose="020B0609070205080204" pitchFamily="49" charset="-128"/>
              </a:rPr>
              <a:t>M</a:t>
            </a:r>
            <a:r>
              <a:rPr kumimoji="1" lang="ja-JP" altLang="en-US" sz="1200" dirty="0">
                <a:latin typeface="ＭＳ ゴシック" panose="020B0609070205080204" pitchFamily="49" charset="-128"/>
                <a:ea typeface="ＭＳ ゴシック" panose="020B0609070205080204" pitchFamily="49" charset="-128"/>
              </a:rPr>
              <a:t>＆</a:t>
            </a:r>
            <a:r>
              <a:rPr kumimoji="1" lang="en-US" altLang="ja-JP" sz="1200" dirty="0">
                <a:latin typeface="ＭＳ ゴシック" panose="020B0609070205080204" pitchFamily="49" charset="-128"/>
                <a:ea typeface="ＭＳ ゴシック" panose="020B0609070205080204" pitchFamily="49" charset="-128"/>
              </a:rPr>
              <a:t>A</a:t>
            </a:r>
            <a:r>
              <a:rPr kumimoji="1" lang="ja-JP" altLang="en-US" sz="1200" dirty="0">
                <a:latin typeface="ＭＳ ゴシック" panose="020B0609070205080204" pitchFamily="49" charset="-128"/>
                <a:ea typeface="ＭＳ ゴシック" panose="020B0609070205080204" pitchFamily="49" charset="-128"/>
              </a:rPr>
              <a:t>（一部譲渡、もしくは部分譲渡）</a:t>
            </a:r>
          </a:p>
        </p:txBody>
      </p:sp>
      <p:sp>
        <p:nvSpPr>
          <p:cNvPr id="34" name="正方形/長方形 33">
            <a:extLst>
              <a:ext uri="{FF2B5EF4-FFF2-40B4-BE49-F238E27FC236}">
                <a16:creationId xmlns:a16="http://schemas.microsoft.com/office/drawing/2014/main" id="{F8FFC719-AF2D-4B8C-AB47-064635F0EEC2}"/>
              </a:ext>
            </a:extLst>
          </p:cNvPr>
          <p:cNvSpPr/>
          <p:nvPr/>
        </p:nvSpPr>
        <p:spPr>
          <a:xfrm>
            <a:off x="388075" y="5596285"/>
            <a:ext cx="8127275" cy="1088294"/>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Wingdings" panose="05000000000000000000" pitchFamily="2" charset="2"/>
              <a:buChar char="ü"/>
            </a:pPr>
            <a:r>
              <a:rPr kumimoji="1" lang="ja-JP" altLang="en-US" sz="1200" dirty="0">
                <a:solidFill>
                  <a:schemeClr val="tx1"/>
                </a:solidFill>
                <a:latin typeface="ＭＳ Ｐゴシック" panose="020B0600070205080204" pitchFamily="50" charset="-128"/>
                <a:ea typeface="ＭＳ Ｐゴシック" panose="020B0600070205080204" pitchFamily="50" charset="-128"/>
              </a:rPr>
              <a:t>株式のうち</a:t>
            </a:r>
            <a:r>
              <a:rPr kumimoji="1" lang="en-US" altLang="ja-JP" sz="1200" dirty="0">
                <a:solidFill>
                  <a:schemeClr val="tx1"/>
                </a:solidFill>
                <a:latin typeface="ＭＳ Ｐゴシック" panose="020B0600070205080204" pitchFamily="50" charset="-128"/>
                <a:ea typeface="ＭＳ Ｐゴシック" panose="020B0600070205080204" pitchFamily="50" charset="-128"/>
              </a:rPr>
              <a:t>100</a:t>
            </a:r>
            <a:r>
              <a:rPr kumimoji="1" lang="ja-JP" altLang="en-US" sz="1200" dirty="0">
                <a:solidFill>
                  <a:schemeClr val="tx1"/>
                </a:solidFill>
                <a:latin typeface="ＭＳ Ｐゴシック" panose="020B0600070205080204" pitchFamily="50" charset="-128"/>
                <a:ea typeface="ＭＳ Ｐゴシック" panose="020B0600070205080204" pitchFamily="50" charset="-128"/>
              </a:rPr>
              <a:t>％ではなく、一定の割合のみ譲渡する。</a:t>
            </a:r>
            <a:endParaRPr kumimoji="1" lang="en-US" altLang="ja-JP" sz="1200" dirty="0">
              <a:solidFill>
                <a:schemeClr val="tx1"/>
              </a:solidFill>
              <a:latin typeface="ＭＳ Ｐゴシック" panose="020B0600070205080204" pitchFamily="50" charset="-128"/>
              <a:ea typeface="ＭＳ Ｐゴシック" panose="020B0600070205080204" pitchFamily="50" charset="-128"/>
            </a:endParaRPr>
          </a:p>
          <a:p>
            <a:endParaRPr kumimoji="1" lang="en-US" altLang="ja-JP" sz="1200" dirty="0">
              <a:solidFill>
                <a:schemeClr val="tx1"/>
              </a:solidFill>
              <a:latin typeface="ＭＳ Ｐゴシック" panose="020B0600070205080204" pitchFamily="50" charset="-128"/>
              <a:ea typeface="ＭＳ Ｐゴシック" panose="020B0600070205080204" pitchFamily="50" charset="-128"/>
            </a:endParaRPr>
          </a:p>
          <a:p>
            <a:pPr marL="171450" indent="-171450">
              <a:buFont typeface="Wingdings" panose="05000000000000000000" pitchFamily="2" charset="2"/>
              <a:buChar char="ü"/>
            </a:pPr>
            <a:r>
              <a:rPr kumimoji="1" lang="ja-JP" altLang="en-US" sz="1200" dirty="0">
                <a:solidFill>
                  <a:schemeClr val="tx1"/>
                </a:solidFill>
                <a:latin typeface="ＭＳ Ｐゴシック" panose="020B0600070205080204" pitchFamily="50" charset="-128"/>
                <a:ea typeface="ＭＳ Ｐゴシック" panose="020B0600070205080204" pitchFamily="50" charset="-128"/>
              </a:rPr>
              <a:t>貴社においては</a:t>
            </a:r>
            <a:r>
              <a:rPr kumimoji="1" lang="en-US" altLang="ja-JP" sz="1200" dirty="0">
                <a:solidFill>
                  <a:schemeClr val="tx1"/>
                </a:solidFill>
                <a:latin typeface="ＭＳ Ｐゴシック" panose="020B0600070205080204" pitchFamily="50" charset="-128"/>
                <a:ea typeface="ＭＳ Ｐゴシック" panose="020B0600070205080204" pitchFamily="50" charset="-128"/>
              </a:rPr>
              <a:t> ××××× ××××× ××××× ××××× ××××× ××××× ××××× ××××× ××××× ×××××</a:t>
            </a:r>
            <a:endParaRPr kumimoji="1" lang="en-US" altLang="ja-JP" sz="1200" u="sng" dirty="0">
              <a:solidFill>
                <a:schemeClr val="tx1"/>
              </a:solidFill>
              <a:latin typeface="ＭＳ Ｐゴシック" panose="020B0600070205080204" pitchFamily="50" charset="-128"/>
              <a:ea typeface="ＭＳ Ｐゴシック" panose="020B0600070205080204" pitchFamily="50" charset="-128"/>
            </a:endParaRPr>
          </a:p>
        </p:txBody>
      </p:sp>
      <p:sp>
        <p:nvSpPr>
          <p:cNvPr id="12" name="テキスト ボックス 11">
            <a:extLst>
              <a:ext uri="{FF2B5EF4-FFF2-40B4-BE49-F238E27FC236}">
                <a16:creationId xmlns:a16="http://schemas.microsoft.com/office/drawing/2014/main" id="{315BE9F3-F421-4E71-834A-4FADBD7940E7}"/>
              </a:ext>
            </a:extLst>
          </p:cNvPr>
          <p:cNvSpPr txBox="1"/>
          <p:nvPr/>
        </p:nvSpPr>
        <p:spPr>
          <a:xfrm rot="19754579">
            <a:off x="850175" y="2683958"/>
            <a:ext cx="7105058" cy="1862048"/>
          </a:xfrm>
          <a:prstGeom prst="rect">
            <a:avLst/>
          </a:prstGeom>
          <a:noFill/>
        </p:spPr>
        <p:txBody>
          <a:bodyPr wrap="square" rtlCol="0">
            <a:spAutoFit/>
          </a:bodyPr>
          <a:lstStyle/>
          <a:p>
            <a:pPr algn="ctr"/>
            <a:r>
              <a:rPr kumimoji="1" lang="en-US" altLang="ja-JP" sz="11500" dirty="0">
                <a:solidFill>
                  <a:schemeClr val="bg1">
                    <a:lumMod val="65000"/>
                  </a:schemeClr>
                </a:solidFill>
              </a:rPr>
              <a:t>Sample</a:t>
            </a:r>
            <a:endParaRPr kumimoji="1" lang="ja-JP" altLang="en-US" sz="11500" dirty="0">
              <a:solidFill>
                <a:schemeClr val="bg1">
                  <a:lumMod val="65000"/>
                </a:schemeClr>
              </a:solidFill>
            </a:endParaRPr>
          </a:p>
        </p:txBody>
      </p:sp>
    </p:spTree>
    <p:extLst>
      <p:ext uri="{BB962C8B-B14F-4D97-AF65-F5344CB8AC3E}">
        <p14:creationId xmlns:p14="http://schemas.microsoft.com/office/powerpoint/2010/main" val="2379573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A813F7-8246-4A14-927F-32F3DF0F9A10}"/>
              </a:ext>
            </a:extLst>
          </p:cNvPr>
          <p:cNvSpPr>
            <a:spLocks noGrp="1"/>
          </p:cNvSpPr>
          <p:nvPr>
            <p:ph type="title"/>
          </p:nvPr>
        </p:nvSpPr>
        <p:spPr/>
        <p:txBody>
          <a:bodyPr/>
          <a:lstStyle/>
          <a:p>
            <a:r>
              <a:rPr kumimoji="1" lang="ja-JP" altLang="en-US" dirty="0"/>
              <a:t>事業承継・</a:t>
            </a:r>
            <a:r>
              <a:rPr kumimoji="1" lang="en-US" altLang="ja-JP" dirty="0"/>
              <a:t>M&amp;A</a:t>
            </a:r>
            <a:r>
              <a:rPr kumimoji="1" lang="ja-JP" altLang="en-US" dirty="0"/>
              <a:t>に向けた</a:t>
            </a:r>
            <a:br>
              <a:rPr kumimoji="1" lang="en-US" altLang="ja-JP" dirty="0"/>
            </a:br>
            <a:r>
              <a:rPr kumimoji="1" lang="ja-JP" altLang="en-US" dirty="0"/>
              <a:t>磨き上げサービスのご案内（よろず相談含む）</a:t>
            </a:r>
          </a:p>
        </p:txBody>
      </p:sp>
      <p:sp>
        <p:nvSpPr>
          <p:cNvPr id="4" name="スライド番号プレースホルダー 3">
            <a:extLst>
              <a:ext uri="{FF2B5EF4-FFF2-40B4-BE49-F238E27FC236}">
                <a16:creationId xmlns:a16="http://schemas.microsoft.com/office/drawing/2014/main" id="{5644B696-258B-413F-A122-D94E32C6EF5B}"/>
              </a:ext>
            </a:extLst>
          </p:cNvPr>
          <p:cNvSpPr>
            <a:spLocks noGrp="1"/>
          </p:cNvSpPr>
          <p:nvPr>
            <p:ph type="sldNum" sz="quarter" idx="12"/>
          </p:nvPr>
        </p:nvSpPr>
        <p:spPr/>
        <p:txBody>
          <a:bodyPr/>
          <a:lstStyle/>
          <a:p>
            <a:fld id="{0B97396E-21F5-474A-B3C6-E314199112C5}" type="slidenum">
              <a:rPr lang="ja-JP" altLang="en-US" smtClean="0"/>
              <a:pPr/>
              <a:t>8</a:t>
            </a:fld>
            <a:endParaRPr lang="ja-JP" altLang="en-US"/>
          </a:p>
        </p:txBody>
      </p:sp>
      <p:sp>
        <p:nvSpPr>
          <p:cNvPr id="5" name="正方形/長方形 4">
            <a:extLst>
              <a:ext uri="{FF2B5EF4-FFF2-40B4-BE49-F238E27FC236}">
                <a16:creationId xmlns:a16="http://schemas.microsoft.com/office/drawing/2014/main" id="{5DC4CF3F-5579-4876-9937-1132B2713DBA}"/>
              </a:ext>
            </a:extLst>
          </p:cNvPr>
          <p:cNvSpPr/>
          <p:nvPr/>
        </p:nvSpPr>
        <p:spPr>
          <a:xfrm>
            <a:off x="675290" y="1193453"/>
            <a:ext cx="7593724" cy="3970318"/>
          </a:xfrm>
          <a:prstGeom prst="rect">
            <a:avLst/>
          </a:prstGeom>
        </p:spPr>
        <p:txBody>
          <a:bodyPr wrap="square">
            <a:spAutoFit/>
          </a:bodyPr>
          <a:lstStyle/>
          <a:p>
            <a:pPr fontAlgn="base"/>
            <a:r>
              <a:rPr lang="ja-JP" altLang="en-US" sz="1200" b="1" dirty="0">
                <a:solidFill>
                  <a:srgbClr val="000000"/>
                </a:solidFill>
                <a:latin typeface="Verdana" panose="020B0604030504040204" pitchFamily="34" charset="0"/>
              </a:rPr>
              <a:t>サービス①</a:t>
            </a:r>
            <a:br>
              <a:rPr lang="en-US" altLang="ja-JP" sz="1200" b="1" dirty="0">
                <a:solidFill>
                  <a:srgbClr val="000000"/>
                </a:solidFill>
                <a:latin typeface="Verdana" panose="020B0604030504040204" pitchFamily="34" charset="0"/>
              </a:rPr>
            </a:br>
            <a:r>
              <a:rPr lang="ja-JP" altLang="en-US" sz="1200" b="1" dirty="0">
                <a:solidFill>
                  <a:srgbClr val="000000"/>
                </a:solidFill>
                <a:latin typeface="Verdana" panose="020B0604030504040204" pitchFamily="34" charset="0"/>
              </a:rPr>
              <a:t>磨き上げサービス</a:t>
            </a:r>
          </a:p>
          <a:p>
            <a:pPr fontAlgn="base"/>
            <a:r>
              <a:rPr lang="ja-JP" altLang="en-US" sz="1200" dirty="0">
                <a:solidFill>
                  <a:srgbClr val="000000"/>
                </a:solidFill>
                <a:latin typeface="Verdana" panose="020B0604030504040204" pitchFamily="34" charset="0"/>
              </a:rPr>
              <a:t>事業承継・Ｍ＆Ａに進む前に、Ｍ＆Ａを阻害する要因はないかを調査して、企業価値向上のための改善等を実施します。実施のメリットは、仮に将来</a:t>
            </a:r>
            <a:r>
              <a:rPr lang="en-US" altLang="ja-JP" sz="1200" dirty="0">
                <a:solidFill>
                  <a:srgbClr val="000000"/>
                </a:solidFill>
                <a:latin typeface="Verdana" panose="020B0604030504040204" pitchFamily="34" charset="0"/>
              </a:rPr>
              <a:t>M&amp;A</a:t>
            </a:r>
            <a:r>
              <a:rPr lang="ja-JP" altLang="en-US" sz="1200" dirty="0">
                <a:solidFill>
                  <a:srgbClr val="000000"/>
                </a:solidFill>
                <a:latin typeface="Verdana" panose="020B0604030504040204" pitchFamily="34" charset="0"/>
              </a:rPr>
              <a:t>をする場合に、不備がなくスムーズに進む点があります。</a:t>
            </a:r>
            <a:endParaRPr lang="en-US" altLang="ja-JP" sz="1200" dirty="0">
              <a:solidFill>
                <a:srgbClr val="000000"/>
              </a:solidFill>
              <a:latin typeface="Verdana" panose="020B0604030504040204" pitchFamily="34" charset="0"/>
            </a:endParaRPr>
          </a:p>
          <a:p>
            <a:pPr fontAlgn="base"/>
            <a:endParaRPr lang="ja-JP" altLang="en-US" sz="1200" dirty="0">
              <a:solidFill>
                <a:srgbClr val="000000"/>
              </a:solidFill>
              <a:latin typeface="Verdana" panose="020B0604030504040204" pitchFamily="34" charset="0"/>
            </a:endParaRPr>
          </a:p>
          <a:p>
            <a:pPr fontAlgn="base"/>
            <a:r>
              <a:rPr lang="ja-JP" altLang="en-US" sz="1200" b="1" dirty="0">
                <a:solidFill>
                  <a:srgbClr val="0E2F67"/>
                </a:solidFill>
                <a:latin typeface="Verdana" panose="020B0604030504040204" pitchFamily="34" charset="0"/>
              </a:rPr>
              <a:t>「磨き上げ」の実施（例）たとえば、よくあるケース・・・・</a:t>
            </a:r>
          </a:p>
          <a:p>
            <a:pPr fontAlgn="base">
              <a:buFont typeface="Arial" panose="020B0604020202020204" pitchFamily="34" charset="0"/>
              <a:buChar char="•"/>
            </a:pPr>
            <a:r>
              <a:rPr lang="ja-JP" altLang="en-US" sz="1200" dirty="0">
                <a:solidFill>
                  <a:srgbClr val="000000"/>
                </a:solidFill>
                <a:latin typeface="Verdana" panose="020B0604030504040204" pitchFamily="34" charset="0"/>
              </a:rPr>
              <a:t>オーナーとの公私混合取引はないか</a:t>
            </a:r>
          </a:p>
          <a:p>
            <a:pPr fontAlgn="base">
              <a:buFont typeface="Arial" panose="020B0604020202020204" pitchFamily="34" charset="0"/>
              <a:buChar char="•"/>
            </a:pPr>
            <a:r>
              <a:rPr lang="ja-JP" altLang="en-US" sz="1200" dirty="0">
                <a:solidFill>
                  <a:srgbClr val="000000"/>
                </a:solidFill>
                <a:latin typeface="Verdana" panose="020B0604030504040204" pitchFamily="34" charset="0"/>
              </a:rPr>
              <a:t>過去の株式の移動は適法に行われているか</a:t>
            </a:r>
          </a:p>
          <a:p>
            <a:pPr fontAlgn="base">
              <a:buFont typeface="Arial" panose="020B0604020202020204" pitchFamily="34" charset="0"/>
              <a:buChar char="•"/>
            </a:pPr>
            <a:r>
              <a:rPr lang="ja-JP" altLang="en-US" sz="1200" dirty="0">
                <a:solidFill>
                  <a:srgbClr val="000000"/>
                </a:solidFill>
                <a:latin typeface="Verdana" panose="020B0604030504040204" pitchFamily="34" charset="0"/>
              </a:rPr>
              <a:t>会計や税務処理は適切になされているか</a:t>
            </a:r>
          </a:p>
          <a:p>
            <a:pPr fontAlgn="base">
              <a:buFont typeface="Arial" panose="020B0604020202020204" pitchFamily="34" charset="0"/>
              <a:buChar char="•"/>
            </a:pPr>
            <a:r>
              <a:rPr lang="ja-JP" altLang="en-US" sz="1200" dirty="0">
                <a:solidFill>
                  <a:srgbClr val="000000"/>
                </a:solidFill>
                <a:latin typeface="Verdana" panose="020B0604030504040204" pitchFamily="34" charset="0"/>
              </a:rPr>
              <a:t>業績管理は適時適切になされているか</a:t>
            </a:r>
          </a:p>
          <a:p>
            <a:pPr fontAlgn="base">
              <a:buFont typeface="Arial" panose="020B0604020202020204" pitchFamily="34" charset="0"/>
              <a:buChar char="•"/>
            </a:pPr>
            <a:r>
              <a:rPr lang="ja-JP" altLang="en-US" sz="1200" dirty="0">
                <a:solidFill>
                  <a:srgbClr val="000000"/>
                </a:solidFill>
                <a:latin typeface="Verdana" panose="020B0604030504040204" pitchFamily="34" charset="0"/>
              </a:rPr>
              <a:t>取引先との重要な契約は問題なく締結されているか</a:t>
            </a:r>
          </a:p>
          <a:p>
            <a:pPr fontAlgn="base">
              <a:buFont typeface="Arial" panose="020B0604020202020204" pitchFamily="34" charset="0"/>
              <a:buChar char="•"/>
            </a:pPr>
            <a:r>
              <a:rPr lang="ja-JP" altLang="en-US" sz="1200" dirty="0">
                <a:solidFill>
                  <a:srgbClr val="000000"/>
                </a:solidFill>
                <a:latin typeface="Verdana" panose="020B0604030504040204" pitchFamily="34" charset="0"/>
              </a:rPr>
              <a:t>未払になっている残業代は問題ないか</a:t>
            </a:r>
            <a:br>
              <a:rPr lang="ja-JP" altLang="en-US" sz="1200" dirty="0">
                <a:solidFill>
                  <a:srgbClr val="000000"/>
                </a:solidFill>
                <a:latin typeface="Verdana" panose="020B0604030504040204" pitchFamily="34" charset="0"/>
              </a:rPr>
            </a:br>
            <a:endParaRPr lang="ja-JP" altLang="en-US" sz="1200" dirty="0">
              <a:solidFill>
                <a:srgbClr val="000000"/>
              </a:solidFill>
              <a:latin typeface="Verdana" panose="020B0604030504040204" pitchFamily="34" charset="0"/>
            </a:endParaRPr>
          </a:p>
          <a:p>
            <a:pPr fontAlgn="base"/>
            <a:r>
              <a:rPr lang="ja-JP" altLang="en-US" sz="1200" b="1" dirty="0">
                <a:solidFill>
                  <a:srgbClr val="000000"/>
                </a:solidFill>
                <a:latin typeface="Verdana" panose="020B0604030504040204" pitchFamily="34" charset="0"/>
              </a:rPr>
              <a:t>サービス②</a:t>
            </a:r>
            <a:br>
              <a:rPr lang="en-US" altLang="ja-JP" sz="1200" b="1" dirty="0">
                <a:solidFill>
                  <a:srgbClr val="000000"/>
                </a:solidFill>
                <a:latin typeface="Verdana" panose="020B0604030504040204" pitchFamily="34" charset="0"/>
              </a:rPr>
            </a:br>
            <a:r>
              <a:rPr lang="ja-JP" altLang="en-US" sz="1200" b="1" dirty="0">
                <a:solidFill>
                  <a:srgbClr val="000000"/>
                </a:solidFill>
                <a:latin typeface="Verdana" panose="020B0604030504040204" pitchFamily="34" charset="0"/>
              </a:rPr>
              <a:t>事業承継・</a:t>
            </a:r>
            <a:r>
              <a:rPr lang="en-US" altLang="ja-JP" sz="1200" b="1" dirty="0">
                <a:solidFill>
                  <a:srgbClr val="000000"/>
                </a:solidFill>
                <a:latin typeface="Verdana" panose="020B0604030504040204" pitchFamily="34" charset="0"/>
              </a:rPr>
              <a:t>M</a:t>
            </a:r>
            <a:r>
              <a:rPr lang="ja-JP" altLang="en-US" sz="1200" b="1" dirty="0">
                <a:solidFill>
                  <a:srgbClr val="000000"/>
                </a:solidFill>
                <a:latin typeface="Verdana" panose="020B0604030504040204" pitchFamily="34" charset="0"/>
              </a:rPr>
              <a:t>＆</a:t>
            </a:r>
            <a:r>
              <a:rPr lang="en-US" altLang="ja-JP" sz="1200" b="1" dirty="0">
                <a:solidFill>
                  <a:srgbClr val="000000"/>
                </a:solidFill>
                <a:latin typeface="Verdana" panose="020B0604030504040204" pitchFamily="34" charset="0"/>
              </a:rPr>
              <a:t>A</a:t>
            </a:r>
            <a:r>
              <a:rPr lang="ja-JP" altLang="en-US" sz="1200" b="1" dirty="0">
                <a:solidFill>
                  <a:srgbClr val="000000"/>
                </a:solidFill>
                <a:latin typeface="Verdana" panose="020B0604030504040204" pitchFamily="34" charset="0"/>
              </a:rPr>
              <a:t>に向けたシナリオの検討、協議</a:t>
            </a:r>
          </a:p>
          <a:p>
            <a:pPr fontAlgn="base"/>
            <a:r>
              <a:rPr lang="ja-JP" altLang="en-US" sz="1200" dirty="0">
                <a:solidFill>
                  <a:srgbClr val="000000"/>
                </a:solidFill>
                <a:latin typeface="Verdana" panose="020B0604030504040204" pitchFamily="34" charset="0"/>
              </a:rPr>
              <a:t>貴社から受領した資料や、複数回にわたる面談を踏まえて、社長様にとって最も良いＭ＆Ａの戦略や、税務面を鑑みた取引スキームの策定を行います。また、必要に応じて、候補先への交渉に備え、貴社の事業・財務等の情報を織り込んだ資料を作成します。</a:t>
            </a:r>
            <a:endParaRPr lang="en-US" altLang="ja-JP" sz="1200" dirty="0">
              <a:solidFill>
                <a:srgbClr val="000000"/>
              </a:solidFill>
              <a:latin typeface="Verdana" panose="020B0604030504040204" pitchFamily="34" charset="0"/>
            </a:endParaRPr>
          </a:p>
          <a:p>
            <a:pPr fontAlgn="base"/>
            <a:endParaRPr lang="ja-JP" altLang="en-US" sz="1200" dirty="0">
              <a:solidFill>
                <a:srgbClr val="000000"/>
              </a:solidFill>
              <a:latin typeface="Verdana" panose="020B0604030504040204" pitchFamily="34" charset="0"/>
            </a:endParaRPr>
          </a:p>
          <a:p>
            <a:pPr fontAlgn="base">
              <a:buFont typeface="Arial" panose="020B0604020202020204" pitchFamily="34" charset="0"/>
              <a:buChar char="•"/>
            </a:pPr>
            <a:r>
              <a:rPr lang="ja-JP" altLang="en-US" sz="1200" dirty="0">
                <a:solidFill>
                  <a:srgbClr val="000000"/>
                </a:solidFill>
                <a:latin typeface="Verdana" panose="020B0604030504040204" pitchFamily="34" charset="0"/>
              </a:rPr>
              <a:t>事業承継までのロードマップ整理</a:t>
            </a:r>
            <a:endParaRPr lang="en-US" altLang="ja-JP" sz="1200" dirty="0">
              <a:solidFill>
                <a:srgbClr val="000000"/>
              </a:solidFill>
              <a:latin typeface="Verdana" panose="020B0604030504040204" pitchFamily="34" charset="0"/>
            </a:endParaRPr>
          </a:p>
          <a:p>
            <a:pPr fontAlgn="base">
              <a:buFont typeface="Arial" panose="020B0604020202020204" pitchFamily="34" charset="0"/>
              <a:buChar char="•"/>
            </a:pPr>
            <a:r>
              <a:rPr lang="en-US" altLang="ja-JP" sz="1200" dirty="0">
                <a:solidFill>
                  <a:srgbClr val="000000"/>
                </a:solidFill>
                <a:latin typeface="Verdana" panose="020B0604030504040204" pitchFamily="34" charset="0"/>
              </a:rPr>
              <a:t>M&amp;A</a:t>
            </a:r>
            <a:r>
              <a:rPr lang="ja-JP" altLang="en-US" sz="1200" dirty="0">
                <a:solidFill>
                  <a:srgbClr val="000000"/>
                </a:solidFill>
                <a:latin typeface="Verdana" panose="020B0604030504040204" pitchFamily="34" charset="0"/>
              </a:rPr>
              <a:t>スキーム策定支援</a:t>
            </a:r>
            <a:endParaRPr lang="en-US" altLang="ja-JP" sz="1200" dirty="0">
              <a:solidFill>
                <a:srgbClr val="000000"/>
              </a:solidFill>
              <a:latin typeface="Verdana" panose="020B0604030504040204" pitchFamily="34" charset="0"/>
            </a:endParaRPr>
          </a:p>
        </p:txBody>
      </p:sp>
      <p:sp>
        <p:nvSpPr>
          <p:cNvPr id="6" name="正方形/長方形 5">
            <a:extLst>
              <a:ext uri="{FF2B5EF4-FFF2-40B4-BE49-F238E27FC236}">
                <a16:creationId xmlns:a16="http://schemas.microsoft.com/office/drawing/2014/main" id="{06CBA76B-6BEF-4224-9138-29DFF14C4044}"/>
              </a:ext>
            </a:extLst>
          </p:cNvPr>
          <p:cNvSpPr/>
          <p:nvPr/>
        </p:nvSpPr>
        <p:spPr>
          <a:xfrm>
            <a:off x="675290" y="5262036"/>
            <a:ext cx="1565978" cy="317576"/>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ＭＳ ゴシック" panose="020B0609070205080204" pitchFamily="49" charset="-128"/>
                <a:ea typeface="ＭＳ ゴシック" panose="020B0609070205080204" pitchFamily="49" charset="-128"/>
              </a:rPr>
              <a:t>費用等（ご参考）</a:t>
            </a:r>
          </a:p>
        </p:txBody>
      </p:sp>
      <p:sp>
        <p:nvSpPr>
          <p:cNvPr id="7" name="正方形/長方形 6">
            <a:extLst>
              <a:ext uri="{FF2B5EF4-FFF2-40B4-BE49-F238E27FC236}">
                <a16:creationId xmlns:a16="http://schemas.microsoft.com/office/drawing/2014/main" id="{4ABE911B-AA0A-48D8-8FA7-CF63469270AE}"/>
              </a:ext>
            </a:extLst>
          </p:cNvPr>
          <p:cNvSpPr/>
          <p:nvPr/>
        </p:nvSpPr>
        <p:spPr>
          <a:xfrm>
            <a:off x="675290" y="5579611"/>
            <a:ext cx="7593724" cy="999973"/>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Wingdings" panose="05000000000000000000" pitchFamily="2" charset="2"/>
              <a:buChar char="ü"/>
            </a:pPr>
            <a:r>
              <a:rPr kumimoji="1" lang="ja-JP" altLang="en-US" sz="1200" dirty="0">
                <a:solidFill>
                  <a:schemeClr val="tx1"/>
                </a:solidFill>
                <a:latin typeface="ＭＳ Ｐゴシック" panose="020B0600070205080204" pitchFamily="50" charset="-128"/>
                <a:ea typeface="ＭＳ Ｐゴシック" panose="020B0600070205080204" pitchFamily="50" charset="-128"/>
              </a:rPr>
              <a:t>月に１回～２回程度、貴社にお邪魔させて頂いて、社長様と面談して各種ご相談及び改善のご提案を致します。</a:t>
            </a:r>
            <a:endParaRPr kumimoji="1" lang="en-US" altLang="ja-JP" sz="1200" dirty="0">
              <a:solidFill>
                <a:schemeClr val="tx1"/>
              </a:solidFill>
              <a:latin typeface="ＭＳ Ｐゴシック" panose="020B0600070205080204" pitchFamily="50" charset="-128"/>
              <a:ea typeface="ＭＳ Ｐゴシック" panose="020B0600070205080204" pitchFamily="50" charset="-128"/>
            </a:endParaRPr>
          </a:p>
          <a:p>
            <a:pPr marL="171450" indent="-171450">
              <a:buFont typeface="Wingdings" panose="05000000000000000000" pitchFamily="2" charset="2"/>
              <a:buChar char="ü"/>
            </a:pPr>
            <a:endParaRPr kumimoji="1" lang="en-US" altLang="ja-JP" sz="1200" dirty="0">
              <a:solidFill>
                <a:schemeClr val="tx1"/>
              </a:solidFill>
              <a:latin typeface="ＭＳ Ｐゴシック" panose="020B0600070205080204" pitchFamily="50" charset="-128"/>
              <a:ea typeface="ＭＳ Ｐゴシック" panose="020B0600070205080204" pitchFamily="50" charset="-128"/>
            </a:endParaRPr>
          </a:p>
          <a:p>
            <a:pPr marL="171450" indent="-171450">
              <a:buFont typeface="Wingdings" panose="05000000000000000000" pitchFamily="2" charset="2"/>
              <a:buChar char="ü"/>
            </a:pPr>
            <a:r>
              <a:rPr kumimoji="1" lang="ja-JP" altLang="en-US" sz="1200" dirty="0">
                <a:solidFill>
                  <a:schemeClr val="tx1"/>
                </a:solidFill>
                <a:latin typeface="ＭＳ Ｐゴシック" panose="020B0600070205080204" pitchFamily="50" charset="-128"/>
                <a:ea typeface="ＭＳ Ｐゴシック" panose="020B0600070205080204" pitchFamily="50" charset="-128"/>
              </a:rPr>
              <a:t>費用は</a:t>
            </a:r>
            <a:r>
              <a:rPr kumimoji="1" lang="en-US" altLang="ja-JP" sz="1200" dirty="0">
                <a:solidFill>
                  <a:schemeClr val="tx1"/>
                </a:solidFill>
                <a:latin typeface="ＭＳ Ｐゴシック" panose="020B0600070205080204" pitchFamily="50" charset="-128"/>
                <a:ea typeface="ＭＳ Ｐゴシック" panose="020B0600070205080204" pitchFamily="50" charset="-128"/>
              </a:rPr>
              <a:t>10</a:t>
            </a:r>
            <a:r>
              <a:rPr kumimoji="1" lang="ja-JP" altLang="en-US" sz="1200" dirty="0">
                <a:solidFill>
                  <a:schemeClr val="tx1"/>
                </a:solidFill>
                <a:latin typeface="ＭＳ Ｐゴシック" panose="020B0600070205080204" pitchFamily="50" charset="-128"/>
                <a:ea typeface="ＭＳ Ｐゴシック" panose="020B0600070205080204" pitchFamily="50" charset="-128"/>
              </a:rPr>
              <a:t>万円～</a:t>
            </a:r>
            <a:r>
              <a:rPr kumimoji="1" lang="en-US" altLang="ja-JP" sz="1200"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200" dirty="0">
                <a:solidFill>
                  <a:schemeClr val="tx1"/>
                </a:solidFill>
                <a:latin typeface="ＭＳ Ｐゴシック" panose="020B0600070205080204" pitchFamily="50" charset="-128"/>
                <a:ea typeface="ＭＳ Ｐゴシック" panose="020B0600070205080204" pitchFamily="50" charset="-128"/>
              </a:rPr>
              <a:t>月（消費税別）</a:t>
            </a:r>
            <a:endParaRPr kumimoji="1" lang="en-US" altLang="ja-JP" sz="1200" dirty="0">
              <a:solidFill>
                <a:schemeClr val="tx1"/>
              </a:solidFill>
              <a:latin typeface="ＭＳ Ｐゴシック" panose="020B0600070205080204" pitchFamily="50" charset="-128"/>
              <a:ea typeface="ＭＳ Ｐゴシック" panose="020B0600070205080204" pitchFamily="50" charset="-128"/>
            </a:endParaRPr>
          </a:p>
          <a:p>
            <a:pPr marL="171450" indent="-171450">
              <a:buFont typeface="Wingdings" panose="05000000000000000000" pitchFamily="2" charset="2"/>
              <a:buChar char="ü"/>
            </a:pPr>
            <a:endParaRPr kumimoji="1" lang="en-US" altLang="ja-JP" sz="1200" dirty="0">
              <a:solidFill>
                <a:schemeClr val="tx1"/>
              </a:solidFill>
              <a:latin typeface="ＭＳ Ｐゴシック" panose="020B0600070205080204" pitchFamily="50" charset="-128"/>
              <a:ea typeface="ＭＳ Ｐゴシック" panose="020B0600070205080204" pitchFamily="50" charset="-128"/>
            </a:endParaRPr>
          </a:p>
          <a:p>
            <a:pPr marL="171450" indent="-171450">
              <a:buFont typeface="Wingdings" panose="05000000000000000000" pitchFamily="2" charset="2"/>
              <a:buChar char="ü"/>
            </a:pPr>
            <a:r>
              <a:rPr kumimoji="1" lang="ja-JP" altLang="en-US" sz="1200" dirty="0">
                <a:solidFill>
                  <a:schemeClr val="tx1"/>
                </a:solidFill>
                <a:latin typeface="ＭＳ Ｐゴシック" panose="020B0600070205080204" pitchFamily="50" charset="-128"/>
                <a:ea typeface="ＭＳ Ｐゴシック" panose="020B0600070205080204" pitchFamily="50" charset="-128"/>
              </a:rPr>
              <a:t>本格的なコンサルティングサービスを提供する必要がある場合は、別途協議の上お見積りさせていただきます。</a:t>
            </a:r>
            <a:endParaRPr kumimoji="1" lang="en-US" altLang="ja-JP" sz="1200" dirty="0">
              <a:solidFill>
                <a:schemeClr val="tx1"/>
              </a:solidFill>
              <a:latin typeface="ＭＳ Ｐゴシック" panose="020B0600070205080204" pitchFamily="50" charset="-128"/>
              <a:ea typeface="ＭＳ Ｐゴシック" panose="020B0600070205080204" pitchFamily="50" charset="-128"/>
            </a:endParaRPr>
          </a:p>
        </p:txBody>
      </p:sp>
      <p:sp>
        <p:nvSpPr>
          <p:cNvPr id="8" name="テキスト ボックス 7">
            <a:extLst>
              <a:ext uri="{FF2B5EF4-FFF2-40B4-BE49-F238E27FC236}">
                <a16:creationId xmlns:a16="http://schemas.microsoft.com/office/drawing/2014/main" id="{D76F38FD-F07C-4ACC-A410-CE93FA06F093}"/>
              </a:ext>
            </a:extLst>
          </p:cNvPr>
          <p:cNvSpPr txBox="1"/>
          <p:nvPr/>
        </p:nvSpPr>
        <p:spPr>
          <a:xfrm rot="19754579">
            <a:off x="850175" y="2683958"/>
            <a:ext cx="7105058" cy="1862048"/>
          </a:xfrm>
          <a:prstGeom prst="rect">
            <a:avLst/>
          </a:prstGeom>
          <a:noFill/>
        </p:spPr>
        <p:txBody>
          <a:bodyPr wrap="square" rtlCol="0">
            <a:spAutoFit/>
          </a:bodyPr>
          <a:lstStyle/>
          <a:p>
            <a:pPr algn="ctr"/>
            <a:r>
              <a:rPr kumimoji="1" lang="en-US" altLang="ja-JP" sz="11500" dirty="0">
                <a:solidFill>
                  <a:schemeClr val="bg1">
                    <a:lumMod val="65000"/>
                  </a:schemeClr>
                </a:solidFill>
              </a:rPr>
              <a:t>Sample</a:t>
            </a:r>
            <a:endParaRPr kumimoji="1" lang="ja-JP" altLang="en-US" sz="11500" dirty="0">
              <a:solidFill>
                <a:schemeClr val="bg1">
                  <a:lumMod val="65000"/>
                </a:schemeClr>
              </a:solidFill>
            </a:endParaRPr>
          </a:p>
        </p:txBody>
      </p:sp>
    </p:spTree>
    <p:extLst>
      <p:ext uri="{BB962C8B-B14F-4D97-AF65-F5344CB8AC3E}">
        <p14:creationId xmlns:p14="http://schemas.microsoft.com/office/powerpoint/2010/main" val="3184749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図 3" descr="logo_tate">
            <a:extLst>
              <a:ext uri="{FF2B5EF4-FFF2-40B4-BE49-F238E27FC236}">
                <a16:creationId xmlns:a16="http://schemas.microsoft.com/office/drawing/2014/main" id="{4BF90F00-A4E5-4429-99A1-3FDF80267CBA}"/>
              </a:ext>
            </a:extLst>
          </p:cNvPr>
          <p:cNvPicPr>
            <a:picLocks noGrp="1" noChangeAspect="1"/>
          </p:cNvPicPr>
          <p:nvPr isPhoto="1"/>
        </p:nvPicPr>
        <p:blipFill>
          <a:blip r:embed="rId2">
            <a:extLst>
              <a:ext uri="{28A0092B-C50C-407E-A947-70E740481C1C}">
                <a14:useLocalDpi xmlns:a14="http://schemas.microsoft.com/office/drawing/2010/main" val="0"/>
              </a:ext>
            </a:extLst>
          </a:blip>
          <a:stretch>
            <a:fillRect/>
          </a:stretch>
        </p:blipFill>
        <p:spPr>
          <a:xfrm>
            <a:off x="2952000" y="1771559"/>
            <a:ext cx="3240000" cy="2575800"/>
          </a:xfrm>
          <a:prstGeom prst="rect">
            <a:avLst/>
          </a:prstGeom>
        </p:spPr>
      </p:pic>
      <p:sp>
        <p:nvSpPr>
          <p:cNvPr id="3" name="スライド番号プレースホルダー 2">
            <a:extLst>
              <a:ext uri="{FF2B5EF4-FFF2-40B4-BE49-F238E27FC236}">
                <a16:creationId xmlns:a16="http://schemas.microsoft.com/office/drawing/2014/main" id="{630FD0B1-A43E-49A7-9AC5-7EA23E87C606}"/>
              </a:ext>
            </a:extLst>
          </p:cNvPr>
          <p:cNvSpPr>
            <a:spLocks noGrp="1"/>
          </p:cNvSpPr>
          <p:nvPr>
            <p:ph type="sldNum" sz="quarter" idx="12"/>
          </p:nvPr>
        </p:nvSpPr>
        <p:spPr>
          <a:xfrm>
            <a:off x="-1143049" y="6356351"/>
            <a:ext cx="2743200" cy="365125"/>
          </a:xfrm>
        </p:spPr>
        <p:txBody>
          <a:bodyPr vert="horz" lIns="91440" tIns="45720" rIns="91440" bIns="45720" rtlCol="0" anchor="ctr">
            <a:normAutofit/>
          </a:bodyPr>
          <a:lstStyle/>
          <a:p>
            <a:pPr algn="l">
              <a:spcAft>
                <a:spcPts val="600"/>
              </a:spcAft>
            </a:pPr>
            <a:fld id="{0B97396E-21F5-474A-B3C6-E314199112C5}" type="slidenum">
              <a:rPr kumimoji="1" lang="en-US" altLang="ja-JP" smtClean="0"/>
              <a:pPr algn="l">
                <a:spcAft>
                  <a:spcPts val="600"/>
                </a:spcAft>
              </a:pPr>
              <a:t>9</a:t>
            </a:fld>
            <a:endParaRPr kumimoji="1" lang="en-US" altLang="ja-JP" dirty="0"/>
          </a:p>
        </p:txBody>
      </p:sp>
      <p:sp>
        <p:nvSpPr>
          <p:cNvPr id="5" name="テキスト ボックス 4">
            <a:extLst>
              <a:ext uri="{FF2B5EF4-FFF2-40B4-BE49-F238E27FC236}">
                <a16:creationId xmlns:a16="http://schemas.microsoft.com/office/drawing/2014/main" id="{FCA33C1F-08BF-4B06-B07F-29C7FFAB5C96}"/>
              </a:ext>
            </a:extLst>
          </p:cNvPr>
          <p:cNvSpPr txBox="1"/>
          <p:nvPr/>
        </p:nvSpPr>
        <p:spPr>
          <a:xfrm>
            <a:off x="246396" y="5085288"/>
            <a:ext cx="8684062" cy="1408078"/>
          </a:xfrm>
          <a:prstGeom prst="rect">
            <a:avLst/>
          </a:prstGeom>
          <a:noFill/>
        </p:spPr>
        <p:txBody>
          <a:bodyPr wrap="square" rtlCol="0">
            <a:spAutoFit/>
          </a:bodyPr>
          <a:lstStyle/>
          <a:p>
            <a:r>
              <a:rPr lang="ja-JP" altLang="en-US" sz="950" dirty="0">
                <a:latin typeface="+mn-ea"/>
              </a:rPr>
              <a:t>本プレゼンテーションおよび本資料の提供により、お客様とディレクション・プライベート・エクイティ株式会社の間には何ら委任その他の契約関係が発生するものではなく、弊社が、いかなる法的な義務ないし責任を負うものではありません。また、弊社は、本プレゼンテーションおよび本資料から生じる一切の損害について、その損害が直接、間接、特別、偶然又必然的等のような種類の損害であるかを問わず、お客様または第三者による申立てまたは要求であるかを問わず、いかなる法律、不法行為、契約、無過失責任に関する理論によるを問わず、いかなる法的な義務ないし責任を負うものではありません。</a:t>
            </a:r>
            <a:endParaRPr lang="en-US" altLang="ja-JP" sz="950" dirty="0">
              <a:latin typeface="+mn-ea"/>
            </a:endParaRPr>
          </a:p>
          <a:p>
            <a:endParaRPr lang="en-US" altLang="ja-JP" sz="950" dirty="0">
              <a:latin typeface="+mn-ea"/>
            </a:endParaRPr>
          </a:p>
          <a:p>
            <a:r>
              <a:rPr lang="ja-JP" altLang="en-US" sz="950" dirty="0">
                <a:latin typeface="+mn-ea"/>
              </a:rPr>
              <a:t>本資料は、お客様内部で検討資料として利用することを目的として、一定の仮説に基づいて作成されたものであり、その他いかなる目的に使用されるものではありません。</a:t>
            </a:r>
            <a:endParaRPr lang="en-US" altLang="ja-JP" sz="950" dirty="0">
              <a:latin typeface="+mn-ea"/>
            </a:endParaRPr>
          </a:p>
          <a:p>
            <a:endParaRPr lang="en-US" altLang="ja-JP" sz="950" dirty="0">
              <a:latin typeface="+mn-ea"/>
            </a:endParaRPr>
          </a:p>
          <a:p>
            <a:r>
              <a:rPr lang="ja-JP" altLang="en-US" sz="950" dirty="0">
                <a:latin typeface="+mn-ea"/>
              </a:rPr>
              <a:t>本資料における法律、税務、会計に関する記載は、十分に検討をしておりますが、意思決定においては、別途詳細な検討をする必要があります。</a:t>
            </a:r>
            <a:endParaRPr lang="en-US" altLang="ja-JP" sz="950" dirty="0">
              <a:latin typeface="+mn-ea"/>
            </a:endParaRPr>
          </a:p>
        </p:txBody>
      </p:sp>
    </p:spTree>
    <p:extLst>
      <p:ext uri="{BB962C8B-B14F-4D97-AF65-F5344CB8AC3E}">
        <p14:creationId xmlns:p14="http://schemas.microsoft.com/office/powerpoint/2010/main" val="377125594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solidFill>
            <a:schemeClr val="bg1">
              <a:lumMod val="65000"/>
            </a:schemeClr>
          </a:solidFill>
        </a:ln>
      </a:spPr>
      <a:bodyPr rtlCol="0" anchor="ctr"/>
      <a:lstStyle>
        <a:defPPr algn="l">
          <a:defRPr kumimoji="1" sz="1200" dirty="0" smtClean="0">
            <a:solidFill>
              <a:schemeClr val="tx1"/>
            </a:solidFill>
            <a:latin typeface="ＭＳ Ｐゴシック" panose="020B0600070205080204" pitchFamily="50" charset="-128"/>
            <a:ea typeface="ＭＳ Ｐゴシック" panose="020B060007020508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492</TotalTime>
  <Words>1220</Words>
  <Application>Microsoft Office PowerPoint</Application>
  <PresentationFormat>画面に合わせる (4:3)</PresentationFormat>
  <Paragraphs>127</Paragraphs>
  <Slides>9</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9</vt:i4>
      </vt:variant>
    </vt:vector>
  </HeadingPairs>
  <TitlesOfParts>
    <vt:vector size="18" baseType="lpstr">
      <vt:lpstr>ＭＳ Ｐゴシック</vt:lpstr>
      <vt:lpstr>ＭＳ ゴシック</vt:lpstr>
      <vt:lpstr>游ゴシック</vt:lpstr>
      <vt:lpstr>Arial</vt:lpstr>
      <vt:lpstr>Calibri</vt:lpstr>
      <vt:lpstr>Calibri Light</vt:lpstr>
      <vt:lpstr>Verdana</vt:lpstr>
      <vt:lpstr>Wingdings</vt:lpstr>
      <vt:lpstr>Office テーマ</vt:lpstr>
      <vt:lpstr>PowerPoint プレゼンテーション</vt:lpstr>
      <vt:lpstr>企業価値算定の手法</vt:lpstr>
      <vt:lpstr>【貸借対象表】 時価の純資産は●●●百万円と試算された</vt:lpstr>
      <vt:lpstr>【損益計算書】 堅調な収益を確保している。 のれん代は●●●～●●●百万円と試算された</vt:lpstr>
      <vt:lpstr>【簡易的_株価算定結果（ご参考値）】 ●●●●～●●●●百万円と試算された</vt:lpstr>
      <vt:lpstr>PowerPoint プレゼンテーション</vt:lpstr>
      <vt:lpstr>事業承継に向けた取り得る選択肢</vt:lpstr>
      <vt:lpstr>事業承継・M&amp;Aに向けた 磨き上げサービスのご案内（よろず相談含む）</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osada kazushi</dc:creator>
  <cp:lastModifiedBy>osada kazushi</cp:lastModifiedBy>
  <cp:revision>41</cp:revision>
  <cp:lastPrinted>2020-01-22T09:14:47Z</cp:lastPrinted>
  <dcterms:created xsi:type="dcterms:W3CDTF">2019-07-20T18:28:31Z</dcterms:created>
  <dcterms:modified xsi:type="dcterms:W3CDTF">2020-01-22T09:14:56Z</dcterms:modified>
</cp:coreProperties>
</file>